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566" r:id="rId3"/>
    <p:sldId id="567" r:id="rId4"/>
    <p:sldId id="568" r:id="rId5"/>
    <p:sldId id="569" r:id="rId6"/>
    <p:sldId id="570" r:id="rId7"/>
    <p:sldId id="571" r:id="rId8"/>
    <p:sldId id="572" r:id="rId9"/>
    <p:sldId id="573" r:id="rId10"/>
    <p:sldId id="574" r:id="rId11"/>
    <p:sldId id="575" r:id="rId12"/>
    <p:sldId id="576" r:id="rId13"/>
    <p:sldId id="577" r:id="rId14"/>
    <p:sldId id="578" r:id="rId15"/>
    <p:sldId id="579" r:id="rId16"/>
    <p:sldId id="580" r:id="rId17"/>
    <p:sldId id="581" r:id="rId18"/>
    <p:sldId id="582" r:id="rId19"/>
    <p:sldId id="583" r:id="rId20"/>
    <p:sldId id="584" r:id="rId21"/>
    <p:sldId id="585" r:id="rId22"/>
    <p:sldId id="586" r:id="rId23"/>
    <p:sldId id="587" r:id="rId24"/>
    <p:sldId id="588" r:id="rId25"/>
    <p:sldId id="589" r:id="rId26"/>
    <p:sldId id="590" r:id="rId27"/>
    <p:sldId id="591" r:id="rId28"/>
    <p:sldId id="592" r:id="rId29"/>
    <p:sldId id="593" r:id="rId30"/>
    <p:sldId id="594" r:id="rId31"/>
    <p:sldId id="595" r:id="rId32"/>
    <p:sldId id="540" r:id="rId33"/>
    <p:sldId id="541" r:id="rId34"/>
    <p:sldId id="542" r:id="rId35"/>
    <p:sldId id="543" r:id="rId36"/>
    <p:sldId id="544" r:id="rId37"/>
    <p:sldId id="546" r:id="rId38"/>
    <p:sldId id="545" r:id="rId39"/>
    <p:sldId id="54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63007F-7F2B-4611-9165-940CAA0E3A5D}">
          <p14:sldIdLst>
            <p14:sldId id="256"/>
            <p14:sldId id="566"/>
            <p14:sldId id="567"/>
            <p14:sldId id="568"/>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595"/>
            <p14:sldId id="540"/>
            <p14:sldId id="541"/>
            <p14:sldId id="542"/>
            <p14:sldId id="543"/>
            <p14:sldId id="544"/>
            <p14:sldId id="546"/>
            <p14:sldId id="545"/>
            <p14:sldId id="5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3173" autoAdjust="0"/>
  </p:normalViewPr>
  <p:slideViewPr>
    <p:cSldViewPr>
      <p:cViewPr varScale="1">
        <p:scale>
          <a:sx n="71" d="100"/>
          <a:sy n="71" d="100"/>
        </p:scale>
        <p:origin x="105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10/15/2020</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10/15/2020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10/15/2020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10/15/2020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10/15/2020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10/15/2020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10/15/2020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10/15/2020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10/15/2020</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a:t>Computational Physics</a:t>
            </a:r>
            <a:br>
              <a:rPr lang="en-US" dirty="0"/>
            </a:br>
            <a:r>
              <a:rPr lang="en-US" dirty="0"/>
              <a:t>(Lecture 11)	</a:t>
            </a:r>
          </a:p>
        </p:txBody>
      </p:sp>
      <p:sp>
        <p:nvSpPr>
          <p:cNvPr id="3" name="副标题 2"/>
          <p:cNvSpPr>
            <a:spLocks noGrp="1"/>
          </p:cNvSpPr>
          <p:nvPr>
            <p:ph type="subTitle" idx="1"/>
          </p:nvPr>
        </p:nvSpPr>
        <p:spPr/>
        <p:txBody>
          <a:bodyPr/>
          <a:lstStyle/>
          <a:p>
            <a:r>
              <a:rPr lang="en-US" dirty="0"/>
              <a:t>PHY4061</a:t>
            </a:r>
          </a:p>
        </p:txBody>
      </p:sp>
    </p:spTree>
    <p:extLst>
      <p:ext uri="{BB962C8B-B14F-4D97-AF65-F5344CB8AC3E}">
        <p14:creationId xmlns:p14="http://schemas.microsoft.com/office/powerpoint/2010/main" val="28812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mag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4" name="Rectangle 2"/>
          <p:cNvSpPr>
            <a:spLocks noChangeArrowheads="1"/>
          </p:cNvSpPr>
          <p:nvPr/>
        </p:nvSpPr>
        <p:spPr bwMode="auto">
          <a:xfrm>
            <a:off x="396875" y="254000"/>
            <a:ext cx="3879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r>
              <a:rPr lang="en-US" altLang="zh-CN" sz="2800" dirty="0" smtClean="0"/>
              <a:t>Details of the simulation</a:t>
            </a:r>
            <a:endParaRPr lang="zh-CN" altLang="en-US" sz="2800" dirty="0"/>
          </a:p>
        </p:txBody>
      </p:sp>
      <p:sp>
        <p:nvSpPr>
          <p:cNvPr id="33795" name="Text Box 3"/>
          <p:cNvSpPr txBox="1">
            <a:spLocks noChangeArrowheads="1"/>
          </p:cNvSpPr>
          <p:nvPr/>
        </p:nvSpPr>
        <p:spPr bwMode="auto">
          <a:xfrm>
            <a:off x="611188" y="1157288"/>
            <a:ext cx="82089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anose="020B0604020202020204" pitchFamily="34" charset="0"/>
              <a:buChar char="•"/>
            </a:pPr>
            <a:r>
              <a:rPr lang="en-US" altLang="zh-CN" sz="2800" b="1" dirty="0" smtClean="0"/>
              <a:t>The choice of lattice point to flip.</a:t>
            </a:r>
          </a:p>
          <a:p>
            <a:pPr marL="457200" indent="-457200">
              <a:buFont typeface="Arial" panose="020B0604020202020204" pitchFamily="34" charset="0"/>
              <a:buChar char="•"/>
            </a:pPr>
            <a:r>
              <a:rPr lang="en-US" altLang="zh-CN" sz="2800" b="1" dirty="0" smtClean="0">
                <a:latin typeface="楷体_GB2312" pitchFamily="49" charset="-122"/>
                <a:ea typeface="楷体_GB2312" pitchFamily="49" charset="-122"/>
              </a:rPr>
              <a:t>Two choices: follow the lattice index order or randomly choose the lattice point.</a:t>
            </a:r>
            <a:endParaRPr lang="en-US" altLang="zh-CN" sz="2000" dirty="0">
              <a:latin typeface="楷体_GB2312" pitchFamily="49" charset="-122"/>
              <a:ea typeface="楷体_GB2312" pitchFamily="49" charset="-122"/>
            </a:endParaRPr>
          </a:p>
          <a:p>
            <a:endParaRPr lang="en-US" altLang="zh-CN" sz="2000" dirty="0">
              <a:latin typeface="楷体_GB2312" pitchFamily="49" charset="-122"/>
              <a:ea typeface="楷体_GB2312" pitchFamily="49" charset="-122"/>
            </a:endParaRP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To a N=</a:t>
            </a:r>
            <a:r>
              <a:rPr lang="en-US" altLang="zh-CN" sz="2000" dirty="0" err="1" smtClean="0">
                <a:latin typeface="楷体_GB2312" pitchFamily="49" charset="-122"/>
                <a:ea typeface="楷体_GB2312" pitchFamily="49" charset="-122"/>
              </a:rPr>
              <a:t>L</a:t>
            </a:r>
            <a:r>
              <a:rPr lang="en-US" altLang="zh-CN" sz="2000" dirty="0" err="1" smtClean="0">
                <a:latin typeface="cmsy10" pitchFamily="34" charset="0"/>
                <a:ea typeface="楷体_GB2312" pitchFamily="49" charset="-122"/>
              </a:rPr>
              <a:t>x</a:t>
            </a:r>
            <a:r>
              <a:rPr lang="en-US" altLang="zh-CN" sz="2000" dirty="0" err="1" smtClean="0">
                <a:latin typeface="楷体_GB2312" pitchFamily="49" charset="-122"/>
                <a:ea typeface="楷体_GB2312" pitchFamily="49" charset="-122"/>
              </a:rPr>
              <a:t>L</a:t>
            </a:r>
            <a:r>
              <a:rPr lang="en-US" altLang="zh-CN" sz="2000" dirty="0" err="1" smtClean="0">
                <a:latin typeface="cmsy10" pitchFamily="34" charset="0"/>
                <a:ea typeface="楷体_GB2312" pitchFamily="49" charset="-122"/>
              </a:rPr>
              <a:t>x</a:t>
            </a:r>
            <a:r>
              <a:rPr lang="en-US" altLang="zh-CN" sz="2000" dirty="0" err="1" smtClean="0">
                <a:latin typeface="楷体_GB2312" pitchFamily="49" charset="-122"/>
                <a:ea typeface="楷体_GB2312" pitchFamily="49" charset="-122"/>
              </a:rPr>
              <a:t>L</a:t>
            </a:r>
            <a:r>
              <a:rPr lang="zh-CN" altLang="en-US" sz="2000" dirty="0" smtClean="0">
                <a:latin typeface="楷体_GB2312" pitchFamily="49" charset="-122"/>
                <a:ea typeface="楷体_GB2312" pitchFamily="49" charset="-122"/>
              </a:rPr>
              <a:t> </a:t>
            </a:r>
            <a:r>
              <a:rPr lang="en-US" altLang="zh-CN" sz="2000" dirty="0" smtClean="0">
                <a:latin typeface="楷体_GB2312" pitchFamily="49" charset="-122"/>
                <a:ea typeface="楷体_GB2312" pitchFamily="49" charset="-122"/>
              </a:rPr>
              <a:t>lattice, we can define N times of flips as a MCS. </a:t>
            </a:r>
            <a:endParaRPr lang="en-US" altLang="zh-CN" sz="2000" dirty="0">
              <a:latin typeface="楷体_GB2312" pitchFamily="49" charset="-122"/>
              <a:ea typeface="楷体_GB2312" pitchFamily="49" charset="-122"/>
            </a:endParaRPr>
          </a:p>
        </p:txBody>
      </p:sp>
    </p:spTree>
    <p:extLst>
      <p:ext uri="{BB962C8B-B14F-4D97-AF65-F5344CB8AC3E}">
        <p14:creationId xmlns:p14="http://schemas.microsoft.com/office/powerpoint/2010/main" val="1681641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descr="mag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8" name="Rectangle 2"/>
          <p:cNvSpPr>
            <a:spLocks noChangeArrowheads="1"/>
          </p:cNvSpPr>
          <p:nvPr/>
        </p:nvSpPr>
        <p:spPr bwMode="auto">
          <a:xfrm>
            <a:off x="396875" y="254000"/>
            <a:ext cx="3879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r>
              <a:rPr lang="en-US" altLang="zh-CN" sz="2800" dirty="0" smtClean="0"/>
              <a:t>Simulation details</a:t>
            </a:r>
            <a:endParaRPr lang="zh-CN" altLang="en-US" sz="2800" dirty="0"/>
          </a:p>
        </p:txBody>
      </p:sp>
      <p:sp>
        <p:nvSpPr>
          <p:cNvPr id="34819" name="Text Box 3"/>
          <p:cNvSpPr txBox="1">
            <a:spLocks noChangeArrowheads="1"/>
          </p:cNvSpPr>
          <p:nvPr/>
        </p:nvSpPr>
        <p:spPr bwMode="auto">
          <a:xfrm>
            <a:off x="468313" y="908050"/>
            <a:ext cx="6263927"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dirty="0" smtClean="0"/>
              <a:t>Discussion</a:t>
            </a:r>
            <a:endParaRPr lang="en-US" altLang="zh-CN" sz="2800" b="1" dirty="0"/>
          </a:p>
          <a:p>
            <a:endParaRPr lang="en-US" altLang="zh-CN" sz="2000" b="1" dirty="0">
              <a:latin typeface="楷体_GB2312" pitchFamily="49" charset="-122"/>
              <a:ea typeface="楷体_GB2312" pitchFamily="49" charset="-122"/>
            </a:endParaRP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We don’t have to calculate the physical properties after each MCS since they are highly correlated. </a:t>
            </a:r>
            <a:endParaRPr lang="en-US" altLang="zh-CN" sz="2000" dirty="0">
              <a:latin typeface="楷体_GB2312" pitchFamily="49" charset="-122"/>
              <a:ea typeface="楷体_GB2312" pitchFamily="49" charset="-122"/>
            </a:endParaRPr>
          </a:p>
          <a:p>
            <a:endParaRPr lang="en-US" altLang="zh-CN" sz="2000" dirty="0">
              <a:latin typeface="楷体_GB2312" pitchFamily="49" charset="-122"/>
              <a:ea typeface="楷体_GB2312" pitchFamily="49" charset="-122"/>
            </a:endParaRPr>
          </a:p>
          <a:p>
            <a:endParaRPr lang="en-US" altLang="zh-CN" sz="2000" dirty="0" smtClean="0">
              <a:latin typeface="楷体_GB2312" pitchFamily="49" charset="-122"/>
              <a:ea typeface="楷体_GB2312" pitchFamily="49" charset="-122"/>
            </a:endParaRP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To determine how many steps for each calculation, we need to calculate the autocorrelation function:</a:t>
            </a:r>
          </a:p>
          <a:p>
            <a:endParaRPr lang="en-US" altLang="zh-CN" sz="2000" dirty="0">
              <a:latin typeface="楷体_GB2312" pitchFamily="49" charset="-122"/>
              <a:ea typeface="楷体_GB2312" pitchFamily="49" charset="-122"/>
            </a:endParaRPr>
          </a:p>
          <a:p>
            <a:endParaRPr lang="en-US" altLang="zh-CN" sz="2000" dirty="0" smtClean="0">
              <a:latin typeface="楷体_GB2312" pitchFamily="49" charset="-122"/>
              <a:ea typeface="楷体_GB2312" pitchFamily="49" charset="-122"/>
            </a:endParaRPr>
          </a:p>
          <a:p>
            <a:endParaRPr lang="en-US" altLang="zh-CN" sz="2000" dirty="0">
              <a:latin typeface="楷体_GB2312" pitchFamily="49" charset="-122"/>
              <a:ea typeface="楷体_GB2312" pitchFamily="49" charset="-122"/>
            </a:endParaRPr>
          </a:p>
          <a:p>
            <a:endParaRPr lang="en-US" altLang="zh-CN" sz="2000" dirty="0" smtClean="0">
              <a:latin typeface="楷体_GB2312" pitchFamily="49" charset="-122"/>
              <a:ea typeface="楷体_GB2312" pitchFamily="49" charset="-122"/>
            </a:endParaRP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For large time separations, the autocorrelation function decays exponentially. </a:t>
            </a: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The correlation length can be defined as:</a:t>
            </a:r>
          </a:p>
          <a:p>
            <a:pPr marL="0" lvl="1"/>
            <a:r>
              <a:rPr lang="en-US" dirty="0"/>
              <a:t>ξ= </a:t>
            </a:r>
            <a:r>
              <a:rPr lang="en-US" dirty="0" smtClean="0"/>
              <a:t>-</a:t>
            </a:r>
            <a:r>
              <a:rPr lang="en-US" dirty="0" err="1" smtClean="0"/>
              <a:t>lim</a:t>
            </a:r>
            <a:r>
              <a:rPr lang="en-US" dirty="0" smtClean="0"/>
              <a:t> |x|/</a:t>
            </a:r>
            <a:r>
              <a:rPr lang="en-US" dirty="0" err="1" smtClean="0"/>
              <a:t>ln</a:t>
            </a:r>
            <a:r>
              <a:rPr lang="en-US" dirty="0" smtClean="0"/>
              <a:t> G(x), when |x| goes to infinity.  </a:t>
            </a:r>
            <a:endParaRPr lang="en-US" dirty="0"/>
          </a:p>
          <a:p>
            <a:endParaRPr lang="zh-CN" altLang="en-US" sz="2000" dirty="0">
              <a:latin typeface="楷体_GB2312" pitchFamily="49" charset="-122"/>
              <a:ea typeface="楷体_GB2312" pitchFamily="49" charset="-122"/>
            </a:endParaRPr>
          </a:p>
          <a:p>
            <a:endParaRPr lang="zh-CN" altLang="en-US" sz="2000" dirty="0">
              <a:latin typeface="楷体_GB2312" pitchFamily="49" charset="-122"/>
              <a:ea typeface="楷体_GB2312" pitchFamily="49" charset="-122"/>
            </a:endParaRPr>
          </a:p>
          <a:p>
            <a:endParaRPr lang="zh-CN" altLang="zh-CN" sz="2000" dirty="0">
              <a:latin typeface="楷体_GB2312" pitchFamily="49" charset="-122"/>
              <a:ea typeface="楷体_GB2312" pitchFamily="49" charset="-122"/>
            </a:endParaRPr>
          </a:p>
        </p:txBody>
      </p:sp>
      <p:pic>
        <p:nvPicPr>
          <p:cNvPr id="34820" name="Picture 4"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44537" y="4476402"/>
            <a:ext cx="31845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00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7240" y="2420888"/>
            <a:ext cx="3070895" cy="29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961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556792"/>
            <a:ext cx="6552728" cy="1477328"/>
          </a:xfrm>
          <a:prstGeom prst="rect">
            <a:avLst/>
          </a:prstGeom>
          <a:noFill/>
        </p:spPr>
        <p:txBody>
          <a:bodyPr wrap="square" rtlCol="0">
            <a:spAutoFit/>
          </a:bodyPr>
          <a:lstStyle/>
          <a:p>
            <a:r>
              <a:rPr lang="en-US" altLang="zh-CN" dirty="0">
                <a:latin typeface="楷体_GB2312" pitchFamily="49" charset="-122"/>
                <a:ea typeface="楷体_GB2312" pitchFamily="49" charset="-122"/>
              </a:rPr>
              <a:t>Pre-calculating the energy differences. </a:t>
            </a:r>
          </a:p>
          <a:p>
            <a:endParaRPr lang="en-US" altLang="zh-CN" dirty="0" smtClean="0"/>
          </a:p>
          <a:p>
            <a:endParaRPr lang="en-US" altLang="zh-CN" dirty="0"/>
          </a:p>
          <a:p>
            <a:r>
              <a:rPr lang="en-US" altLang="zh-CN" dirty="0" smtClean="0"/>
              <a:t>How many configurations for Cubic lattice when we flip the spin of one lattice site?</a:t>
            </a:r>
            <a:endParaRPr lang="en-US" dirty="0"/>
          </a:p>
        </p:txBody>
      </p:sp>
    </p:spTree>
    <p:extLst>
      <p:ext uri="{BB962C8B-B14F-4D97-AF65-F5344CB8AC3E}">
        <p14:creationId xmlns:p14="http://schemas.microsoft.com/office/powerpoint/2010/main" val="908776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4" name="Picture 10" descr="mag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6" name="Rectangle 2"/>
          <p:cNvSpPr>
            <a:spLocks noChangeArrowheads="1"/>
          </p:cNvSpPr>
          <p:nvPr/>
        </p:nvSpPr>
        <p:spPr bwMode="auto">
          <a:xfrm>
            <a:off x="396875" y="254000"/>
            <a:ext cx="3879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r>
              <a:rPr lang="en-US" altLang="zh-CN" sz="2800" dirty="0" smtClean="0"/>
              <a:t>Simulation Details</a:t>
            </a:r>
            <a:endParaRPr lang="zh-CN" altLang="en-US" sz="2800" dirty="0"/>
          </a:p>
        </p:txBody>
      </p:sp>
      <p:sp>
        <p:nvSpPr>
          <p:cNvPr id="36867" name="Text Box 3"/>
          <p:cNvSpPr txBox="1">
            <a:spLocks noChangeArrowheads="1"/>
          </p:cNvSpPr>
          <p:nvPr/>
        </p:nvSpPr>
        <p:spPr bwMode="auto">
          <a:xfrm>
            <a:off x="395288" y="692150"/>
            <a:ext cx="82089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CN" sz="2000" dirty="0">
              <a:latin typeface="楷体_GB2312" pitchFamily="49" charset="-122"/>
              <a:ea typeface="楷体_GB2312" pitchFamily="49" charset="-122"/>
            </a:endParaRP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One example, For 2D simple cubic </a:t>
            </a:r>
            <a:r>
              <a:rPr lang="en-US" altLang="zh-CN" sz="2000" dirty="0" err="1" smtClean="0">
                <a:latin typeface="楷体_GB2312" pitchFamily="49" charset="-122"/>
                <a:ea typeface="楷体_GB2312" pitchFamily="49" charset="-122"/>
              </a:rPr>
              <a:t>Ising</a:t>
            </a:r>
            <a:r>
              <a:rPr lang="en-US" altLang="zh-CN" sz="2000" dirty="0" smtClean="0">
                <a:latin typeface="楷体_GB2312" pitchFamily="49" charset="-122"/>
                <a:ea typeface="楷体_GB2312" pitchFamily="49" charset="-122"/>
              </a:rPr>
              <a:t> model,</a:t>
            </a:r>
            <a:r>
              <a:rPr lang="zh-CN" altLang="en-US" sz="2000" dirty="0" smtClean="0">
                <a:latin typeface="楷体_GB2312" pitchFamily="49" charset="-122"/>
                <a:ea typeface="楷体_GB2312" pitchFamily="49" charset="-122"/>
              </a:rPr>
              <a:t> </a:t>
            </a:r>
            <a:r>
              <a:rPr lang="en-US" altLang="zh-CN" sz="2000" dirty="0" smtClean="0">
                <a:latin typeface="楷体_GB2312" pitchFamily="49" charset="-122"/>
                <a:ea typeface="楷体_GB2312" pitchFamily="49" charset="-122"/>
              </a:rPr>
              <a:t>Each spin(s</a:t>
            </a:r>
            <a:r>
              <a:rPr lang="en-US" altLang="zh-CN" sz="2000" baseline="-25000" dirty="0" smtClean="0">
                <a:latin typeface="楷体_GB2312" pitchFamily="49" charset="-122"/>
                <a:ea typeface="楷体_GB2312" pitchFamily="49" charset="-122"/>
              </a:rPr>
              <a:t>0</a:t>
            </a:r>
            <a:r>
              <a:rPr lang="en-US" altLang="zh-CN" sz="2000" dirty="0" smtClean="0">
                <a:latin typeface="楷体_GB2312" pitchFamily="49" charset="-122"/>
                <a:ea typeface="楷体_GB2312" pitchFamily="49" charset="-122"/>
              </a:rPr>
              <a:t>)has 4 neighbors, s</a:t>
            </a:r>
            <a:r>
              <a:rPr lang="en-US" altLang="zh-CN" sz="2000" baseline="-25000" dirty="0" smtClean="0">
                <a:latin typeface="楷体_GB2312" pitchFamily="49" charset="-122"/>
                <a:ea typeface="楷体_GB2312" pitchFamily="49" charset="-122"/>
              </a:rPr>
              <a:t>1</a:t>
            </a:r>
            <a:r>
              <a:rPr lang="en-US" altLang="zh-CN" sz="2000" dirty="0">
                <a:latin typeface="楷体_GB2312" pitchFamily="49" charset="-122"/>
                <a:ea typeface="楷体_GB2312" pitchFamily="49" charset="-122"/>
              </a:rPr>
              <a:t>, s</a:t>
            </a:r>
            <a:r>
              <a:rPr lang="en-US" altLang="zh-CN" sz="2000" baseline="-25000" dirty="0">
                <a:latin typeface="楷体_GB2312" pitchFamily="49" charset="-122"/>
                <a:ea typeface="楷体_GB2312" pitchFamily="49" charset="-122"/>
              </a:rPr>
              <a:t>2</a:t>
            </a:r>
            <a:r>
              <a:rPr lang="en-US" altLang="zh-CN" sz="2000" dirty="0">
                <a:latin typeface="楷体_GB2312" pitchFamily="49" charset="-122"/>
                <a:ea typeface="楷体_GB2312" pitchFamily="49" charset="-122"/>
              </a:rPr>
              <a:t>, s</a:t>
            </a:r>
            <a:r>
              <a:rPr lang="en-US" altLang="zh-CN" sz="2000" baseline="-25000" dirty="0">
                <a:latin typeface="楷体_GB2312" pitchFamily="49" charset="-122"/>
                <a:ea typeface="楷体_GB2312" pitchFamily="49" charset="-122"/>
              </a:rPr>
              <a:t>3</a:t>
            </a:r>
            <a:r>
              <a:rPr lang="en-US" altLang="zh-CN" sz="2000" dirty="0">
                <a:latin typeface="楷体_GB2312" pitchFamily="49" charset="-122"/>
                <a:ea typeface="楷体_GB2312" pitchFamily="49" charset="-122"/>
              </a:rPr>
              <a:t>, s</a:t>
            </a:r>
            <a:r>
              <a:rPr lang="en-US" altLang="zh-CN" sz="2000" baseline="-25000" dirty="0">
                <a:latin typeface="楷体_GB2312" pitchFamily="49" charset="-122"/>
                <a:ea typeface="楷体_GB2312" pitchFamily="49" charset="-122"/>
              </a:rPr>
              <a:t>4</a:t>
            </a:r>
            <a:r>
              <a:rPr lang="en-US" altLang="zh-CN" sz="2000" dirty="0">
                <a:latin typeface="楷体_GB2312" pitchFamily="49" charset="-122"/>
                <a:ea typeface="楷体_GB2312" pitchFamily="49" charset="-122"/>
              </a:rPr>
              <a:t>, </a:t>
            </a:r>
            <a:r>
              <a:rPr lang="en-US" altLang="zh-CN" sz="2000" dirty="0" smtClean="0">
                <a:latin typeface="楷体_GB2312" pitchFamily="49" charset="-122"/>
                <a:ea typeface="楷体_GB2312" pitchFamily="49" charset="-122"/>
              </a:rPr>
              <a:t>The interaction energy of s</a:t>
            </a:r>
            <a:r>
              <a:rPr lang="en-US" altLang="zh-CN" sz="2000" baseline="-25000" dirty="0" smtClean="0">
                <a:latin typeface="楷体_GB2312" pitchFamily="49" charset="-122"/>
                <a:ea typeface="楷体_GB2312" pitchFamily="49" charset="-122"/>
              </a:rPr>
              <a:t>0</a:t>
            </a:r>
            <a:r>
              <a:rPr lang="en-US" altLang="zh-CN" sz="2000" dirty="0" smtClean="0">
                <a:latin typeface="楷体_GB2312" pitchFamily="49" charset="-122"/>
                <a:ea typeface="楷体_GB2312" pitchFamily="49" charset="-122"/>
              </a:rPr>
              <a:t> and its neighbors: </a:t>
            </a:r>
            <a:endParaRPr lang="zh-CN" altLang="zh-CN" sz="2000" dirty="0">
              <a:latin typeface="楷体_GB2312" pitchFamily="49" charset="-122"/>
              <a:ea typeface="楷体_GB2312" pitchFamily="49" charset="-122"/>
            </a:endParaRPr>
          </a:p>
        </p:txBody>
      </p:sp>
      <p:pic>
        <p:nvPicPr>
          <p:cNvPr id="36868" name="Picture 4" descr="txp_fi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2843213" y="2852738"/>
            <a:ext cx="3717925"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Text Box 5"/>
          <p:cNvSpPr txBox="1">
            <a:spLocks noChangeArrowheads="1"/>
          </p:cNvSpPr>
          <p:nvPr/>
        </p:nvSpPr>
        <p:spPr bwMode="auto">
          <a:xfrm>
            <a:off x="551656" y="3256756"/>
            <a:ext cx="49233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 typeface="Arial" panose="020B0604020202020204" pitchFamily="34" charset="0"/>
              <a:buChar char="•"/>
            </a:pPr>
            <a:r>
              <a:rPr lang="en-US" altLang="zh-CN" sz="1800" dirty="0" smtClean="0"/>
              <a:t>Flip the spin (s</a:t>
            </a:r>
            <a:r>
              <a:rPr lang="en-US" altLang="zh-CN" sz="1800" baseline="-25000" dirty="0" smtClean="0"/>
              <a:t>0</a:t>
            </a:r>
            <a:r>
              <a:rPr lang="en-US" altLang="zh-CN" sz="1800" dirty="0" smtClean="0"/>
              <a:t>)</a:t>
            </a:r>
            <a:r>
              <a:rPr lang="zh-CN" altLang="en-US" sz="1800" dirty="0" smtClean="0"/>
              <a:t> </a:t>
            </a:r>
            <a:r>
              <a:rPr lang="en-US" altLang="zh-CN" sz="1800" dirty="0" smtClean="0"/>
              <a:t>the possible energy difference:</a:t>
            </a:r>
            <a:endParaRPr lang="en-US" altLang="zh-CN" sz="1800" dirty="0"/>
          </a:p>
        </p:txBody>
      </p:sp>
      <p:pic>
        <p:nvPicPr>
          <p:cNvPr id="36870" name="Picture 6" descr="txp_fi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700338" y="3789363"/>
            <a:ext cx="3794125"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1" name="Text Box 7"/>
          <p:cNvSpPr txBox="1">
            <a:spLocks noChangeArrowheads="1"/>
          </p:cNvSpPr>
          <p:nvPr/>
        </p:nvSpPr>
        <p:spPr bwMode="auto">
          <a:xfrm>
            <a:off x="539750" y="4221163"/>
            <a:ext cx="5180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dirty="0" smtClean="0"/>
              <a:t>So </a:t>
            </a:r>
            <a:r>
              <a:rPr lang="zh-CN" altLang="en-US" sz="1800" dirty="0" smtClean="0"/>
              <a:t> </a:t>
            </a:r>
            <a:endParaRPr lang="zh-CN" altLang="en-US" sz="1800" baseline="-25000" dirty="0"/>
          </a:p>
        </p:txBody>
      </p:sp>
      <p:pic>
        <p:nvPicPr>
          <p:cNvPr id="36872" name="Picture 8" descr="txp_fig"/>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627313" y="4797425"/>
            <a:ext cx="4062412"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3" name="Text Box 9"/>
          <p:cNvSpPr txBox="1">
            <a:spLocks noChangeArrowheads="1"/>
          </p:cNvSpPr>
          <p:nvPr/>
        </p:nvSpPr>
        <p:spPr bwMode="auto">
          <a:xfrm>
            <a:off x="519113" y="5318125"/>
            <a:ext cx="76576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 typeface="Arial" panose="020B0604020202020204" pitchFamily="34" charset="0"/>
              <a:buChar char="•"/>
            </a:pPr>
            <a:r>
              <a:rPr lang="en-US" altLang="zh-CN" sz="1800" dirty="0" smtClean="0"/>
              <a:t>Calculate </a:t>
            </a:r>
            <a:r>
              <a:rPr lang="zh-CN" altLang="en-US" sz="1800" dirty="0" smtClean="0">
                <a:sym typeface="Symbol" pitchFamily="18" charset="2"/>
              </a:rPr>
              <a:t></a:t>
            </a:r>
            <a:r>
              <a:rPr lang="zh-CN" altLang="en-US" sz="1800" dirty="0" smtClean="0"/>
              <a:t> </a:t>
            </a:r>
            <a:r>
              <a:rPr lang="en-US" altLang="zh-CN" sz="1800" dirty="0"/>
              <a:t>E</a:t>
            </a:r>
            <a:r>
              <a:rPr lang="en-US" altLang="zh-CN" sz="1800" baseline="-25000" dirty="0"/>
              <a:t>0</a:t>
            </a:r>
            <a:r>
              <a:rPr lang="en-US" altLang="zh-CN" sz="1800" dirty="0"/>
              <a:t> </a:t>
            </a:r>
            <a:r>
              <a:rPr lang="zh-CN" altLang="en-US" sz="1800" dirty="0" smtClean="0"/>
              <a:t> </a:t>
            </a:r>
            <a:r>
              <a:rPr lang="en-US" altLang="zh-CN" sz="1800" dirty="0" smtClean="0"/>
              <a:t>and e</a:t>
            </a:r>
            <a:r>
              <a:rPr lang="en-US" altLang="zh-CN" sz="1800" baseline="30000" dirty="0" smtClean="0"/>
              <a:t>-</a:t>
            </a:r>
            <a:r>
              <a:rPr lang="en-US" altLang="zh-CN" sz="1800" baseline="30000" dirty="0">
                <a:sym typeface="Symbol" pitchFamily="18" charset="2"/>
              </a:rPr>
              <a:t></a:t>
            </a:r>
            <a:r>
              <a:rPr lang="en-US" altLang="zh-CN" sz="1800" baseline="30000" dirty="0"/>
              <a:t> </a:t>
            </a:r>
            <a:r>
              <a:rPr lang="en-US" altLang="zh-CN" sz="1800" baseline="30000" dirty="0" smtClean="0"/>
              <a:t>E0</a:t>
            </a:r>
            <a:r>
              <a:rPr lang="en-US" altLang="zh-CN" sz="1800" dirty="0" smtClean="0"/>
              <a:t>, store each value onto a table, we may save a lot of </a:t>
            </a:r>
          </a:p>
          <a:p>
            <a:r>
              <a:rPr lang="en-US" altLang="zh-CN" sz="1800" dirty="0" smtClean="0"/>
              <a:t>computational time.</a:t>
            </a:r>
            <a:endParaRPr lang="en-US" altLang="zh-CN" sz="1800" dirty="0"/>
          </a:p>
        </p:txBody>
      </p:sp>
    </p:spTree>
    <p:extLst>
      <p:ext uri="{BB962C8B-B14F-4D97-AF65-F5344CB8AC3E}">
        <p14:creationId xmlns:p14="http://schemas.microsoft.com/office/powerpoint/2010/main" val="1068458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Phase Transition</a:t>
            </a:r>
            <a:endParaRPr lang="en-US" dirty="0"/>
          </a:p>
        </p:txBody>
      </p:sp>
      <p:sp>
        <p:nvSpPr>
          <p:cNvPr id="3" name="内容占位符 2"/>
          <p:cNvSpPr>
            <a:spLocks noGrp="1"/>
          </p:cNvSpPr>
          <p:nvPr>
            <p:ph idx="1"/>
          </p:nvPr>
        </p:nvSpPr>
        <p:spPr/>
        <p:txBody>
          <a:bodyPr>
            <a:normAutofit/>
          </a:bodyPr>
          <a:lstStyle/>
          <a:p>
            <a:r>
              <a:rPr lang="en-US" dirty="0" smtClean="0"/>
              <a:t>Region in between the extremes, where strong cooperation effects may cause phase transitions</a:t>
            </a:r>
          </a:p>
          <a:p>
            <a:pPr lvl="1"/>
            <a:r>
              <a:rPr lang="en-US" dirty="0" smtClean="0"/>
              <a:t>From an ordered phase at low temperature to a disordered phase at high temperatures.</a:t>
            </a:r>
          </a:p>
          <a:p>
            <a:r>
              <a:rPr lang="en-US" dirty="0" smtClean="0"/>
              <a:t>Most challenging task in statistical mechanics and numerical simulations.</a:t>
            </a:r>
          </a:p>
          <a:p>
            <a:endParaRPr lang="en-US" dirty="0"/>
          </a:p>
        </p:txBody>
      </p:sp>
    </p:spTree>
    <p:extLst>
      <p:ext uri="{BB962C8B-B14F-4D97-AF65-F5344CB8AC3E}">
        <p14:creationId xmlns:p14="http://schemas.microsoft.com/office/powerpoint/2010/main" val="3788802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Frist order</a:t>
            </a:r>
            <a:endParaRPr lang="en-US" dirty="0"/>
          </a:p>
        </p:txBody>
      </p:sp>
      <p:sp>
        <p:nvSpPr>
          <p:cNvPr id="3" name="内容占位符 2"/>
          <p:cNvSpPr>
            <a:spLocks noGrp="1"/>
          </p:cNvSpPr>
          <p:nvPr>
            <p:ph idx="1"/>
          </p:nvPr>
        </p:nvSpPr>
        <p:spPr/>
        <p:txBody>
          <a:bodyPr>
            <a:normAutofit lnSpcReduction="10000"/>
          </a:bodyPr>
          <a:lstStyle/>
          <a:p>
            <a:r>
              <a:rPr lang="en-US" dirty="0" smtClean="0"/>
              <a:t>Most phase transitions in nature.</a:t>
            </a:r>
          </a:p>
          <a:p>
            <a:r>
              <a:rPr lang="en-US" dirty="0" smtClean="0"/>
              <a:t>Field-driven transition in magnets at temperatures below the Curie point.</a:t>
            </a:r>
          </a:p>
          <a:p>
            <a:r>
              <a:rPr lang="en-US" dirty="0" smtClean="0"/>
              <a:t>Ordinary melting.</a:t>
            </a:r>
          </a:p>
          <a:p>
            <a:r>
              <a:rPr lang="en-US" dirty="0" smtClean="0"/>
              <a:t>Characterized by discontinuities of the order parameter. </a:t>
            </a:r>
          </a:p>
          <a:p>
            <a:pPr lvl="1"/>
            <a:r>
              <a:rPr lang="en-US" dirty="0" smtClean="0"/>
              <a:t>For example, the jump of delta m of magnetization. </a:t>
            </a:r>
          </a:p>
          <a:p>
            <a:pPr lvl="1"/>
            <a:r>
              <a:rPr lang="en-US" dirty="0" smtClean="0"/>
              <a:t>Latent heat delta e, or by both. </a:t>
            </a:r>
            <a:endParaRPr lang="en-US" dirty="0"/>
          </a:p>
        </p:txBody>
      </p:sp>
    </p:spTree>
    <p:extLst>
      <p:ext uri="{BB962C8B-B14F-4D97-AF65-F5344CB8AC3E}">
        <p14:creationId xmlns:p14="http://schemas.microsoft.com/office/powerpoint/2010/main" val="1691647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At transition temperature, two or more phases can coexist. </a:t>
            </a:r>
          </a:p>
          <a:p>
            <a:pPr lvl="1"/>
            <a:r>
              <a:rPr lang="en-US" dirty="0" smtClean="0"/>
              <a:t>At melting point, ordered and disordered phases can coexist.</a:t>
            </a:r>
          </a:p>
          <a:p>
            <a:r>
              <a:rPr lang="en-US" dirty="0" smtClean="0"/>
              <a:t>Singularity associated with the jumps of e or m.</a:t>
            </a:r>
            <a:endParaRPr lang="en-US" dirty="0"/>
          </a:p>
        </p:txBody>
      </p:sp>
    </p:spTree>
    <p:extLst>
      <p:ext uri="{BB962C8B-B14F-4D97-AF65-F5344CB8AC3E}">
        <p14:creationId xmlns:p14="http://schemas.microsoft.com/office/powerpoint/2010/main" val="191088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Second order phase transition</a:t>
            </a:r>
            <a:endParaRPr lang="en-US" dirty="0"/>
          </a:p>
        </p:txBody>
      </p:sp>
      <p:sp>
        <p:nvSpPr>
          <p:cNvPr id="3" name="内容占位符 2"/>
          <p:cNvSpPr>
            <a:spLocks noGrp="1"/>
          </p:cNvSpPr>
          <p:nvPr>
            <p:ph idx="1"/>
          </p:nvPr>
        </p:nvSpPr>
        <p:spPr/>
        <p:txBody>
          <a:bodyPr/>
          <a:lstStyle/>
          <a:p>
            <a:r>
              <a:rPr lang="en-US" dirty="0" smtClean="0"/>
              <a:t>Characterized by a divergent correlation length </a:t>
            </a:r>
            <a:r>
              <a:rPr lang="en-US" dirty="0"/>
              <a:t>ξ </a:t>
            </a:r>
            <a:r>
              <a:rPr lang="en-US" dirty="0" smtClean="0"/>
              <a:t>at the transition temperature.</a:t>
            </a:r>
          </a:p>
          <a:p>
            <a:r>
              <a:rPr lang="en-US" dirty="0" smtClean="0"/>
              <a:t>From high temperature:</a:t>
            </a:r>
          </a:p>
          <a:p>
            <a:pPr lvl="1"/>
            <a:r>
              <a:rPr lang="en-US" dirty="0" smtClean="0"/>
              <a:t>ξ=</a:t>
            </a:r>
            <a:r>
              <a:rPr lang="en-US" dirty="0"/>
              <a:t> </a:t>
            </a:r>
            <a:r>
              <a:rPr lang="en-US" dirty="0" smtClean="0"/>
              <a:t>ξ</a:t>
            </a:r>
            <a:r>
              <a:rPr lang="en-US" baseline="-25000" dirty="0" smtClean="0"/>
              <a:t>(0+)</a:t>
            </a:r>
            <a:r>
              <a:rPr lang="en-US" dirty="0" smtClean="0"/>
              <a:t>|1-T/</a:t>
            </a:r>
            <a:r>
              <a:rPr lang="en-US" altLang="zh-CN" dirty="0" smtClean="0"/>
              <a:t>Tc</a:t>
            </a:r>
            <a:r>
              <a:rPr lang="en-US" dirty="0" smtClean="0"/>
              <a:t>|</a:t>
            </a:r>
            <a:r>
              <a:rPr lang="en-US" baseline="30000" dirty="0" smtClean="0"/>
              <a:t> -</a:t>
            </a:r>
            <a:r>
              <a:rPr lang="el-GR" baseline="30000" dirty="0" smtClean="0"/>
              <a:t>γ</a:t>
            </a:r>
            <a:r>
              <a:rPr lang="en-US" dirty="0" smtClean="0"/>
              <a:t>+ correction term (T&gt;=Tc)</a:t>
            </a:r>
          </a:p>
          <a:p>
            <a:r>
              <a:rPr lang="en-US" dirty="0" smtClean="0"/>
              <a:t>From low temperature:</a:t>
            </a:r>
          </a:p>
          <a:p>
            <a:pPr lvl="1"/>
            <a:r>
              <a:rPr lang="en-US" dirty="0"/>
              <a:t>ξ= </a:t>
            </a:r>
            <a:r>
              <a:rPr lang="en-US" dirty="0" smtClean="0"/>
              <a:t>ξ</a:t>
            </a:r>
            <a:r>
              <a:rPr lang="en-US" baseline="-25000" dirty="0" smtClean="0"/>
              <a:t> (0-)</a:t>
            </a:r>
            <a:r>
              <a:rPr lang="en-US" dirty="0" smtClean="0"/>
              <a:t>|</a:t>
            </a:r>
            <a:r>
              <a:rPr lang="en-US" dirty="0"/>
              <a:t>1-T/</a:t>
            </a:r>
            <a:r>
              <a:rPr lang="en-US" altLang="zh-CN" dirty="0"/>
              <a:t>Tc</a:t>
            </a:r>
            <a:r>
              <a:rPr lang="en-US" dirty="0" smtClean="0"/>
              <a:t>|</a:t>
            </a:r>
            <a:r>
              <a:rPr lang="en-US" baseline="30000" dirty="0" smtClean="0"/>
              <a:t> (-</a:t>
            </a:r>
            <a:r>
              <a:rPr lang="el-GR" baseline="30000" dirty="0"/>
              <a:t>γ</a:t>
            </a:r>
            <a:r>
              <a:rPr lang="en-US" baseline="30000" dirty="0"/>
              <a:t>)</a:t>
            </a:r>
            <a:r>
              <a:rPr lang="en-US" dirty="0"/>
              <a:t>+ correction term (</a:t>
            </a:r>
            <a:r>
              <a:rPr lang="en-US" dirty="0" smtClean="0"/>
              <a:t>T&lt;=</a:t>
            </a:r>
            <a:r>
              <a:rPr lang="en-US" dirty="0" err="1" smtClean="0"/>
              <a:t>Tc</a:t>
            </a:r>
            <a:r>
              <a:rPr lang="en-US" dirty="0"/>
              <a:t>)</a:t>
            </a:r>
          </a:p>
          <a:p>
            <a:r>
              <a:rPr lang="en-US" dirty="0" smtClean="0"/>
              <a:t>For C, m, they all follow the similar power law kind of descriptions.</a:t>
            </a:r>
          </a:p>
        </p:txBody>
      </p:sp>
    </p:spTree>
    <p:extLst>
      <p:ext uri="{BB962C8B-B14F-4D97-AF65-F5344CB8AC3E}">
        <p14:creationId xmlns:p14="http://schemas.microsoft.com/office/powerpoint/2010/main" val="135409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020272" cy="604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362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growth of correlations from high temperatures to the critical region.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772816"/>
            <a:ext cx="3159793" cy="462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90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mag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4" name="Text Box 2"/>
          <p:cNvSpPr txBox="1">
            <a:spLocks noChangeArrowheads="1"/>
          </p:cNvSpPr>
          <p:nvPr/>
        </p:nvSpPr>
        <p:spPr bwMode="auto">
          <a:xfrm>
            <a:off x="539750" y="404813"/>
            <a:ext cx="8725466"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smtClean="0"/>
              <a:t>Back to </a:t>
            </a:r>
            <a:r>
              <a:rPr lang="en-US" altLang="zh-CN" sz="2800" b="1" dirty="0" err="1" smtClean="0"/>
              <a:t>Ising</a:t>
            </a:r>
            <a:r>
              <a:rPr lang="en-US" altLang="zh-CN" sz="2800" b="1" dirty="0" smtClean="0"/>
              <a:t> model</a:t>
            </a:r>
            <a:endParaRPr lang="zh-CN" altLang="en-US" sz="2800" b="1" dirty="0"/>
          </a:p>
          <a:p>
            <a:endParaRPr lang="zh-CN" altLang="en-US" dirty="0"/>
          </a:p>
          <a:p>
            <a:r>
              <a:rPr lang="en-US" altLang="zh-CN" dirty="0" err="1"/>
              <a:t>Ising</a:t>
            </a:r>
            <a:r>
              <a:rPr lang="en-US" altLang="zh-CN" dirty="0"/>
              <a:t> </a:t>
            </a:r>
            <a:r>
              <a:rPr lang="en-US" altLang="zh-CN" dirty="0" smtClean="0"/>
              <a:t>model:</a:t>
            </a:r>
            <a:endParaRPr lang="en-US" altLang="zh-CN" sz="1800" dirty="0">
              <a:latin typeface="楷体_GB2312" pitchFamily="49" charset="-122"/>
              <a:ea typeface="楷体_GB2312" pitchFamily="49" charset="-122"/>
            </a:endParaRPr>
          </a:p>
          <a:p>
            <a:endParaRPr lang="en-US" altLang="zh-CN" sz="1800" dirty="0">
              <a:latin typeface="楷体_GB2312" pitchFamily="49" charset="-122"/>
              <a:ea typeface="楷体_GB2312" pitchFamily="49" charset="-122"/>
            </a:endParaRPr>
          </a:p>
          <a:p>
            <a:endParaRPr lang="en-US" altLang="zh-CN" sz="1800" dirty="0">
              <a:latin typeface="楷体_GB2312" pitchFamily="49" charset="-122"/>
              <a:ea typeface="楷体_GB2312" pitchFamily="49" charset="-122"/>
            </a:endParaRPr>
          </a:p>
          <a:p>
            <a:endParaRPr lang="en-US" altLang="zh-CN" sz="1800" dirty="0" smtClean="0">
              <a:latin typeface="楷体_GB2312" pitchFamily="49" charset="-122"/>
              <a:ea typeface="楷体_GB2312" pitchFamily="49" charset="-122"/>
            </a:endParaRPr>
          </a:p>
          <a:p>
            <a:r>
              <a:rPr lang="en-US" altLang="zh-CN" sz="1800" dirty="0" err="1" smtClean="0">
                <a:latin typeface="楷体_GB2312" pitchFamily="49" charset="-122"/>
                <a:ea typeface="楷体_GB2312" pitchFamily="49" charset="-122"/>
              </a:rPr>
              <a:t>Ising</a:t>
            </a:r>
            <a:r>
              <a:rPr lang="en-US" altLang="zh-CN" sz="1800" dirty="0" smtClean="0">
                <a:latin typeface="楷体_GB2312" pitchFamily="49" charset="-122"/>
                <a:ea typeface="楷体_GB2312" pitchFamily="49" charset="-122"/>
              </a:rPr>
              <a:t> is a very simple model proposed by Lenz in 20’s. </a:t>
            </a:r>
          </a:p>
          <a:p>
            <a:endParaRPr lang="en-US" altLang="zh-CN" sz="1800" dirty="0">
              <a:latin typeface="楷体_GB2312" pitchFamily="49" charset="-122"/>
              <a:ea typeface="楷体_GB2312" pitchFamily="49" charset="-122"/>
            </a:endParaRPr>
          </a:p>
          <a:p>
            <a:r>
              <a:rPr lang="en-US" altLang="zh-CN" sz="1800" dirty="0" err="1">
                <a:latin typeface="楷体_GB2312" pitchFamily="49" charset="-122"/>
                <a:ea typeface="楷体_GB2312" pitchFamily="49" charset="-122"/>
              </a:rPr>
              <a:t>Ising</a:t>
            </a:r>
            <a:r>
              <a:rPr lang="en-US" altLang="zh-CN" sz="1800" dirty="0">
                <a:latin typeface="楷体_GB2312" pitchFamily="49" charset="-122"/>
                <a:ea typeface="楷体_GB2312" pitchFamily="49" charset="-122"/>
              </a:rPr>
              <a:t> </a:t>
            </a:r>
            <a:r>
              <a:rPr lang="en-US" altLang="zh-CN" sz="1800" dirty="0" smtClean="0">
                <a:latin typeface="楷体_GB2312" pitchFamily="49" charset="-122"/>
                <a:ea typeface="楷体_GB2312" pitchFamily="49" charset="-122"/>
              </a:rPr>
              <a:t>gave the solution and proved that no phase change in 1D </a:t>
            </a:r>
            <a:r>
              <a:rPr lang="en-US" altLang="zh-CN" sz="1800" dirty="0" err="1" smtClean="0">
                <a:latin typeface="楷体_GB2312" pitchFamily="49" charset="-122"/>
                <a:ea typeface="楷体_GB2312" pitchFamily="49" charset="-122"/>
              </a:rPr>
              <a:t>Ising</a:t>
            </a:r>
            <a:r>
              <a:rPr lang="en-US" altLang="zh-CN" sz="1800" dirty="0" smtClean="0">
                <a:latin typeface="楷体_GB2312" pitchFamily="49" charset="-122"/>
                <a:ea typeface="楷体_GB2312" pitchFamily="49" charset="-122"/>
              </a:rPr>
              <a:t> model.</a:t>
            </a:r>
          </a:p>
          <a:p>
            <a:r>
              <a:rPr lang="en-US" altLang="zh-CN" sz="1800" dirty="0" smtClean="0">
                <a:latin typeface="楷体_GB2312" pitchFamily="49" charset="-122"/>
                <a:ea typeface="楷体_GB2312" pitchFamily="49" charset="-122"/>
              </a:rPr>
              <a:t>Onsager found the 2D solution in 1944 and calculated the phase change </a:t>
            </a:r>
          </a:p>
          <a:p>
            <a:r>
              <a:rPr lang="en-US" altLang="zh-CN" sz="1800" dirty="0" smtClean="0">
                <a:latin typeface="楷体_GB2312" pitchFamily="49" charset="-122"/>
                <a:ea typeface="楷体_GB2312" pitchFamily="49" charset="-122"/>
              </a:rPr>
              <a:t>temperature.</a:t>
            </a:r>
          </a:p>
          <a:p>
            <a:r>
              <a:rPr lang="en-US" altLang="zh-CN" sz="1800" dirty="0" smtClean="0">
                <a:latin typeface="楷体_GB2312" pitchFamily="49" charset="-122"/>
                <a:ea typeface="楷体_GB2312" pitchFamily="49" charset="-122"/>
              </a:rPr>
              <a:t>C. N. Yang solved the 2D </a:t>
            </a:r>
            <a:r>
              <a:rPr lang="en-US" altLang="zh-CN" sz="1800" dirty="0" err="1" smtClean="0">
                <a:latin typeface="楷体_GB2312" pitchFamily="49" charset="-122"/>
                <a:ea typeface="楷体_GB2312" pitchFamily="49" charset="-122"/>
              </a:rPr>
              <a:t>Ising</a:t>
            </a:r>
            <a:r>
              <a:rPr lang="en-US" altLang="zh-CN" sz="1800" dirty="0" smtClean="0">
                <a:latin typeface="楷体_GB2312" pitchFamily="49" charset="-122"/>
                <a:ea typeface="楷体_GB2312" pitchFamily="49" charset="-122"/>
              </a:rPr>
              <a:t> model when the h is very small.</a:t>
            </a:r>
            <a:endParaRPr lang="zh-CN" altLang="en-US" sz="1800" dirty="0">
              <a:latin typeface="楷体_GB2312" pitchFamily="49" charset="-122"/>
              <a:ea typeface="楷体_GB2312" pitchFamily="49" charset="-122"/>
            </a:endParaRPr>
          </a:p>
          <a:p>
            <a:endParaRPr lang="en-US" altLang="zh-CN" sz="1800" dirty="0">
              <a:latin typeface="楷体_GB2312" pitchFamily="49" charset="-122"/>
              <a:ea typeface="楷体_GB2312" pitchFamily="49" charset="-122"/>
            </a:endParaRPr>
          </a:p>
          <a:p>
            <a:endParaRPr lang="en-US" altLang="zh-CN" dirty="0"/>
          </a:p>
        </p:txBody>
      </p:sp>
      <p:pic>
        <p:nvPicPr>
          <p:cNvPr id="18435" name="Picture 3"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1341438"/>
            <a:ext cx="3503613"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76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Finite Size Scaling</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For systems of finite size, the correlation length can’t diverge. </a:t>
                </a:r>
              </a:p>
              <a:p>
                <a:r>
                  <a:rPr lang="en-US" dirty="0" smtClean="0"/>
                  <a:t>Near </a:t>
                </a:r>
                <a:r>
                  <a:rPr lang="en-US" dirty="0" err="1" smtClean="0"/>
                  <a:t>Tc</a:t>
                </a:r>
                <a:r>
                  <a:rPr lang="en-US" dirty="0" smtClean="0"/>
                  <a:t>, the role of </a:t>
                </a:r>
                <a:r>
                  <a:rPr lang="el-GR" dirty="0" smtClean="0"/>
                  <a:t>ξ</a:t>
                </a:r>
                <a:r>
                  <a:rPr lang="en-US" dirty="0" smtClean="0"/>
                  <a:t> in the scaling formulas is taken over by the linear size of the system, L. </a:t>
                </a:r>
              </a:p>
              <a:p>
                <a:pPr lvl="1"/>
                <a:r>
                  <a:rPr lang="en-US" dirty="0" smtClean="0"/>
                  <a:t>|1-T/Tc| is proportional to </a:t>
                </a:r>
                <a14:m>
                  <m:oMath xmlns:m="http://schemas.openxmlformats.org/officeDocument/2006/math">
                    <m:sSup>
                      <m:sSupPr>
                        <m:ctrlPr>
                          <a:rPr lang="en-US" i="1" dirty="0" smtClean="0">
                            <a:latin typeface="Cambria Math" panose="02040503050406030204" pitchFamily="18" charset="0"/>
                          </a:rPr>
                        </m:ctrlPr>
                      </m:sSupPr>
                      <m:e>
                        <m:r>
                          <m:rPr>
                            <m:sty m:val="p"/>
                          </m:rPr>
                          <a:rPr lang="en-US" altLang="zh-CN" i="1" dirty="0">
                            <a:latin typeface="Cambria Math" panose="02040503050406030204" pitchFamily="18" charset="0"/>
                          </a:rPr>
                          <m:t>L</m:t>
                        </m:r>
                      </m:e>
                      <m:sup>
                        <m:r>
                          <a:rPr lang="en-US" i="1" dirty="0">
                            <a:latin typeface="Cambria Math" panose="02040503050406030204" pitchFamily="18" charset="0"/>
                          </a:rPr>
                          <m:t>−1/</m:t>
                        </m:r>
                        <m:r>
                          <a:rPr lang="el-GR" i="1" dirty="0">
                            <a:latin typeface="Cambria Math" panose="02040503050406030204" pitchFamily="18" charset="0"/>
                          </a:rPr>
                          <m:t>𝛾</m:t>
                        </m:r>
                      </m:sup>
                    </m:sSup>
                  </m:oMath>
                </a14:m>
                <a:r>
                  <a:rPr lang="en-US" dirty="0" smtClean="0"/>
                  <a:t>) </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704" t="-1752" r="-889"/>
                </a:stretch>
              </a:blipFill>
            </p:spPr>
            <p:txBody>
              <a:bodyPr/>
              <a:lstStyle/>
              <a:p>
                <a:r>
                  <a:rPr lang="en-US">
                    <a:noFill/>
                  </a:rPr>
                  <a:t> </a:t>
                </a:r>
              </a:p>
            </p:txBody>
          </p:sp>
        </mc:Fallback>
      </mc:AlternateContent>
    </p:spTree>
    <p:extLst>
      <p:ext uri="{BB962C8B-B14F-4D97-AF65-F5344CB8AC3E}">
        <p14:creationId xmlns:p14="http://schemas.microsoft.com/office/powerpoint/2010/main" val="220241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8086303" cy="655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772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4" name="Picture 8" descr="mag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8" name="Text Box 2"/>
          <p:cNvSpPr txBox="1">
            <a:spLocks noChangeArrowheads="1"/>
          </p:cNvSpPr>
          <p:nvPr/>
        </p:nvSpPr>
        <p:spPr bwMode="auto">
          <a:xfrm>
            <a:off x="539750" y="549275"/>
            <a:ext cx="8208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zh-CN" sz="2000">
              <a:latin typeface="楷体_GB2312" pitchFamily="49" charset="-122"/>
              <a:ea typeface="楷体_GB2312" pitchFamily="49" charset="-122"/>
            </a:endParaRPr>
          </a:p>
        </p:txBody>
      </p:sp>
      <p:sp>
        <p:nvSpPr>
          <p:cNvPr id="86019" name="Text Box 3"/>
          <p:cNvSpPr txBox="1">
            <a:spLocks noChangeArrowheads="1"/>
          </p:cNvSpPr>
          <p:nvPr/>
        </p:nvSpPr>
        <p:spPr bwMode="auto">
          <a:xfrm>
            <a:off x="1311275" y="404813"/>
            <a:ext cx="352263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 typeface="Arial" panose="020B0604020202020204" pitchFamily="34" charset="0"/>
              <a:buChar char="•"/>
            </a:pPr>
            <a:r>
              <a:rPr lang="en-US" altLang="zh-CN" dirty="0" smtClean="0"/>
              <a:t>Some other interesting models:</a:t>
            </a:r>
          </a:p>
          <a:p>
            <a:pPr marL="285750" indent="-285750">
              <a:buFont typeface="Arial" panose="020B0604020202020204" pitchFamily="34" charset="0"/>
              <a:buChar char="•"/>
            </a:pPr>
            <a:r>
              <a:rPr lang="en-US" altLang="zh-CN" dirty="0" smtClean="0"/>
              <a:t>Second nearest neighbor model:</a:t>
            </a:r>
            <a:endParaRPr lang="en-US" altLang="zh-CN" dirty="0"/>
          </a:p>
          <a:p>
            <a:endParaRPr lang="en-US" altLang="zh-CN" dirty="0" smtClean="0"/>
          </a:p>
          <a:p>
            <a:endParaRPr lang="en-US" altLang="zh-CN" dirty="0"/>
          </a:p>
          <a:p>
            <a:endParaRPr lang="zh-CN" altLang="en-US" dirty="0"/>
          </a:p>
          <a:p>
            <a:endParaRPr lang="zh-CN" altLang="en-US" dirty="0"/>
          </a:p>
          <a:p>
            <a:endParaRPr lang="zh-CN" altLang="en-US" dirty="0"/>
          </a:p>
          <a:p>
            <a:endParaRPr lang="zh-CN" altLang="en-US" dirty="0"/>
          </a:p>
          <a:p>
            <a:pPr marL="285750" indent="-285750">
              <a:buFont typeface="Arial" panose="020B0604020202020204" pitchFamily="34" charset="0"/>
              <a:buChar char="•"/>
            </a:pPr>
            <a:r>
              <a:rPr lang="en-US" altLang="zh-CN" dirty="0" smtClean="0"/>
              <a:t>Spin glass model</a:t>
            </a:r>
            <a:endParaRPr lang="zh-CN" altLang="en-US" dirty="0"/>
          </a:p>
          <a:p>
            <a:endParaRPr lang="zh-CN" altLang="en-US" dirty="0"/>
          </a:p>
          <a:p>
            <a:endParaRPr lang="zh-CN" altLang="en-US" dirty="0"/>
          </a:p>
          <a:p>
            <a:endParaRPr lang="zh-CN" altLang="en-US" dirty="0"/>
          </a:p>
          <a:p>
            <a:r>
              <a:rPr lang="en-US" altLang="zh-CN" dirty="0" err="1" smtClean="0"/>
              <a:t>J</a:t>
            </a:r>
            <a:r>
              <a:rPr lang="en-US" altLang="zh-CN" baseline="-25000" dirty="0" err="1" smtClean="0"/>
              <a:t>ij</a:t>
            </a:r>
            <a:r>
              <a:rPr lang="en-US" altLang="zh-CN" dirty="0" smtClean="0"/>
              <a:t> are random</a:t>
            </a:r>
            <a:endParaRPr lang="zh-CN" altLang="en-US" dirty="0"/>
          </a:p>
          <a:p>
            <a:endParaRPr lang="zh-CN" altLang="en-US" dirty="0"/>
          </a:p>
        </p:txBody>
      </p:sp>
      <p:pic>
        <p:nvPicPr>
          <p:cNvPr id="86021" name="Picture 5"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195513" y="1700213"/>
            <a:ext cx="51943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3" name="Picture 7" descr="txp_fig"/>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348038" y="3068638"/>
            <a:ext cx="27273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382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268760"/>
            <a:ext cx="7416824"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More discussions</a:t>
            </a:r>
          </a:p>
          <a:p>
            <a:endParaRPr lang="en-US" sz="2400" dirty="0"/>
          </a:p>
          <a:p>
            <a:pPr marL="342900" indent="-342900">
              <a:buFont typeface="Arial" panose="020B0604020202020204" pitchFamily="34" charset="0"/>
              <a:buChar char="•"/>
            </a:pPr>
            <a:r>
              <a:rPr lang="en-US" sz="2400" dirty="0" smtClean="0"/>
              <a:t>Advantages of Metropolis algorithm</a:t>
            </a:r>
          </a:p>
          <a:p>
            <a:endParaRPr lang="en-US" sz="2400" dirty="0"/>
          </a:p>
          <a:p>
            <a:pPr marL="342900" indent="-342900">
              <a:buFont typeface="Arial" panose="020B0604020202020204" pitchFamily="34" charset="0"/>
              <a:buChar char="•"/>
            </a:pPr>
            <a:r>
              <a:rPr lang="en-US" sz="2400" dirty="0" smtClean="0"/>
              <a:t>Flexible. It can be extended to many physical systems.</a:t>
            </a:r>
          </a:p>
          <a:p>
            <a:endParaRPr lang="en-US" sz="2400" dirty="0"/>
          </a:p>
          <a:p>
            <a:pPr marL="342900" indent="-342900">
              <a:buFont typeface="Arial" panose="020B0604020202020204" pitchFamily="34" charset="0"/>
              <a:buChar char="•"/>
            </a:pPr>
            <a:r>
              <a:rPr lang="en-US" sz="2400" dirty="0" smtClean="0"/>
              <a:t>Disadvantage of Metropolis algorithm</a:t>
            </a:r>
          </a:p>
          <a:p>
            <a:endParaRPr lang="en-US" sz="2400" dirty="0"/>
          </a:p>
          <a:p>
            <a:pPr marL="342900" indent="-342900">
              <a:buFont typeface="Arial" panose="020B0604020202020204" pitchFamily="34" charset="0"/>
              <a:buChar char="•"/>
            </a:pPr>
            <a:r>
              <a:rPr lang="en-US" sz="2400" dirty="0" smtClean="0"/>
              <a:t>Large auto correlation time, as most local update algorithms.</a:t>
            </a:r>
          </a:p>
          <a:p>
            <a:endParaRPr lang="en-US" sz="2400" dirty="0"/>
          </a:p>
        </p:txBody>
      </p:sp>
    </p:spTree>
    <p:extLst>
      <p:ext uri="{BB962C8B-B14F-4D97-AF65-F5344CB8AC3E}">
        <p14:creationId xmlns:p14="http://schemas.microsoft.com/office/powerpoint/2010/main" val="373034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052736"/>
            <a:ext cx="7272808"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t>At very high temperature, almost </a:t>
            </a:r>
            <a:r>
              <a:rPr lang="en-US" sz="2400" dirty="0" smtClean="0"/>
              <a:t>all the </a:t>
            </a:r>
            <a:r>
              <a:rPr lang="en-US" sz="2400" dirty="0"/>
              <a:t>spins are </a:t>
            </a:r>
            <a:r>
              <a:rPr lang="en-US" sz="2400" dirty="0" smtClean="0"/>
              <a:t>uncorrelated.</a:t>
            </a:r>
          </a:p>
          <a:p>
            <a:pPr marL="342900" indent="-342900">
              <a:buFont typeface="Arial" panose="020B0604020202020204" pitchFamily="34" charset="0"/>
              <a:buChar char="•"/>
            </a:pPr>
            <a:r>
              <a:rPr lang="en-US" sz="2400" dirty="0"/>
              <a:t>T</a:t>
            </a:r>
            <a:r>
              <a:rPr lang="en-US" sz="2400" dirty="0" smtClean="0"/>
              <a:t>herefore </a:t>
            </a:r>
            <a:r>
              <a:rPr lang="en-US" sz="2400" dirty="0"/>
              <a:t>flipping of a spin </a:t>
            </a:r>
            <a:r>
              <a:rPr lang="en-US" sz="2400" dirty="0" smtClean="0"/>
              <a:t>: high chance of </a:t>
            </a:r>
            <a:r>
              <a:rPr lang="en-US" sz="2400" dirty="0"/>
              <a:t>being accepted into the new configuration</a:t>
            </a:r>
            <a:r>
              <a:rPr lang="en-US" sz="2400" dirty="0" smtClean="0"/>
              <a:t>.</a:t>
            </a:r>
          </a:p>
          <a:p>
            <a:endParaRPr lang="en-US" sz="2400" dirty="0"/>
          </a:p>
          <a:p>
            <a:pPr marL="342900" indent="-342900">
              <a:buFont typeface="Arial" panose="020B0604020202020204" pitchFamily="34" charset="0"/>
              <a:buChar char="•"/>
            </a:pPr>
            <a:r>
              <a:rPr lang="en-US" sz="2400" dirty="0" smtClean="0"/>
              <a:t>When </a:t>
            </a:r>
            <a:r>
              <a:rPr lang="en-US" sz="2400" dirty="0"/>
              <a:t>the system is moved toward the critical temperature from above,</a:t>
            </a:r>
          </a:p>
          <a:p>
            <a:pPr marL="342900" indent="-342900">
              <a:buFont typeface="Arial" panose="020B0604020202020204" pitchFamily="34" charset="0"/>
              <a:buChar char="•"/>
            </a:pPr>
            <a:r>
              <a:rPr lang="en-US" sz="2400" dirty="0"/>
              <a:t>domains with lower energy start to form. </a:t>
            </a:r>
            <a:endParaRPr lang="en-US" sz="2400" dirty="0" smtClean="0"/>
          </a:p>
          <a:p>
            <a:endParaRPr lang="en-US" sz="2400" dirty="0"/>
          </a:p>
          <a:p>
            <a:pPr marL="342900" indent="-342900">
              <a:buFont typeface="Arial" panose="020B0604020202020204" pitchFamily="34" charset="0"/>
              <a:buChar char="•"/>
            </a:pPr>
            <a:r>
              <a:rPr lang="en-US" sz="2400" dirty="0" smtClean="0"/>
              <a:t>Suppose </a:t>
            </a:r>
            <a:r>
              <a:rPr lang="en-US" sz="2400" dirty="0"/>
              <a:t>the interaction is </a:t>
            </a:r>
            <a:r>
              <a:rPr lang="en-US" sz="2400" dirty="0" smtClean="0"/>
              <a:t>ferromagnetic. </a:t>
            </a:r>
          </a:p>
          <a:p>
            <a:pPr marL="342900" indent="-342900">
              <a:buFont typeface="Arial" panose="020B0604020202020204" pitchFamily="34" charset="0"/>
              <a:buChar char="•"/>
            </a:pPr>
            <a:r>
              <a:rPr lang="en-US" sz="2400" dirty="0" smtClean="0"/>
              <a:t>Large </a:t>
            </a:r>
            <a:r>
              <a:rPr lang="en-US" sz="2400" dirty="0"/>
              <a:t>clusters with all the spins pointing in the same direction. </a:t>
            </a:r>
            <a:endParaRPr lang="en-US" sz="2400" dirty="0" smtClean="0"/>
          </a:p>
          <a:p>
            <a:endParaRPr lang="en-US" sz="2400" dirty="0"/>
          </a:p>
          <a:p>
            <a:pPr marL="342900" indent="-342900">
              <a:buFont typeface="Arial" panose="020B0604020202020204" pitchFamily="34" charset="0"/>
              <a:buChar char="•"/>
            </a:pPr>
            <a:r>
              <a:rPr lang="en-US" sz="2400" dirty="0" smtClean="0"/>
              <a:t>If only </a:t>
            </a:r>
            <a:r>
              <a:rPr lang="en-US" sz="2400" dirty="0"/>
              <a:t>one spin is flipped, the configuration becomes much less favorable </a:t>
            </a:r>
            <a:r>
              <a:rPr lang="en-US" sz="2400" dirty="0" smtClean="0"/>
              <a:t>because of </a:t>
            </a:r>
            <a:r>
              <a:rPr lang="en-US" sz="2400" dirty="0"/>
              <a:t>the increase in </a:t>
            </a:r>
            <a:r>
              <a:rPr lang="en-US" sz="2400" dirty="0" smtClean="0"/>
              <a:t>energy!</a:t>
            </a:r>
            <a:endParaRPr lang="en-US" sz="2400" dirty="0"/>
          </a:p>
        </p:txBody>
      </p:sp>
    </p:spTree>
    <p:extLst>
      <p:ext uri="{BB962C8B-B14F-4D97-AF65-F5344CB8AC3E}">
        <p14:creationId xmlns:p14="http://schemas.microsoft.com/office/powerpoint/2010/main" val="365904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Critical Slowing down</a:t>
            </a:r>
            <a:endParaRPr lang="en-US" dirty="0"/>
          </a:p>
        </p:txBody>
      </p:sp>
      <p:sp>
        <p:nvSpPr>
          <p:cNvPr id="3" name="内容占位符 2"/>
          <p:cNvSpPr>
            <a:spLocks noGrp="1"/>
          </p:cNvSpPr>
          <p:nvPr>
            <p:ph idx="1"/>
          </p:nvPr>
        </p:nvSpPr>
        <p:spPr/>
        <p:txBody>
          <a:bodyPr>
            <a:normAutofit/>
          </a:bodyPr>
          <a:lstStyle/>
          <a:p>
            <a:r>
              <a:rPr lang="en-US" dirty="0"/>
              <a:t>The favorable </a:t>
            </a:r>
            <a:r>
              <a:rPr lang="en-US" dirty="0" smtClean="0"/>
              <a:t>configurations: </a:t>
            </a:r>
          </a:p>
          <a:p>
            <a:pPr lvl="1"/>
            <a:r>
              <a:rPr lang="en-US" dirty="0" smtClean="0"/>
              <a:t>ones </a:t>
            </a:r>
            <a:r>
              <a:rPr lang="en-US" dirty="0"/>
              <a:t>with all </a:t>
            </a:r>
            <a:r>
              <a:rPr lang="en-US" dirty="0" smtClean="0"/>
              <a:t>the spins </a:t>
            </a:r>
            <a:r>
              <a:rPr lang="en-US" dirty="0"/>
              <a:t>in the domain reversed, </a:t>
            </a:r>
            <a:endParaRPr lang="en-US" dirty="0" smtClean="0"/>
          </a:p>
          <a:p>
            <a:pPr lvl="1"/>
            <a:r>
              <a:rPr lang="en-US" dirty="0" smtClean="0"/>
              <a:t>a </a:t>
            </a:r>
            <a:r>
              <a:rPr lang="en-US" dirty="0"/>
              <a:t>point that it will take a very long time to </a:t>
            </a:r>
            <a:r>
              <a:rPr lang="en-US" dirty="0" smtClean="0"/>
              <a:t>reach!</a:t>
            </a:r>
          </a:p>
          <a:p>
            <a:r>
              <a:rPr lang="en-US" dirty="0"/>
              <a:t>W</a:t>
            </a:r>
            <a:r>
              <a:rPr lang="en-US" dirty="0" smtClean="0"/>
              <a:t>e </a:t>
            </a:r>
            <a:r>
              <a:rPr lang="en-US" dirty="0"/>
              <a:t>need to have all the spins in the domain flipped. </a:t>
            </a:r>
            <a:endParaRPr lang="en-US" dirty="0" smtClean="0"/>
          </a:p>
          <a:p>
            <a:pPr lvl="1"/>
            <a:r>
              <a:rPr lang="en-US" dirty="0" smtClean="0"/>
              <a:t>This </a:t>
            </a:r>
            <a:r>
              <a:rPr lang="en-US" dirty="0"/>
              <a:t>requires a </a:t>
            </a:r>
            <a:r>
              <a:rPr lang="en-US" dirty="0" smtClean="0"/>
              <a:t>very long </a:t>
            </a:r>
            <a:r>
              <a:rPr lang="en-US" dirty="0"/>
              <a:t>sequence of accepted moves. </a:t>
            </a:r>
            <a:endParaRPr lang="en-US" dirty="0" smtClean="0"/>
          </a:p>
          <a:p>
            <a:pPr lvl="1"/>
            <a:r>
              <a:rPr lang="en-US" dirty="0" smtClean="0"/>
              <a:t>This </a:t>
            </a:r>
            <a:r>
              <a:rPr lang="en-US" dirty="0"/>
              <a:t>is known as the </a:t>
            </a:r>
            <a:r>
              <a:rPr lang="en-US" i="1" dirty="0"/>
              <a:t>critical slowing down</a:t>
            </a:r>
            <a:r>
              <a:rPr lang="en-US" dirty="0"/>
              <a:t>.</a:t>
            </a:r>
          </a:p>
        </p:txBody>
      </p:sp>
    </p:spTree>
    <p:extLst>
      <p:ext uri="{BB962C8B-B14F-4D97-AF65-F5344CB8AC3E}">
        <p14:creationId xmlns:p14="http://schemas.microsoft.com/office/powerpoint/2010/main" val="3627099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a:bodyPr>
          <a:lstStyle/>
          <a:p>
            <a:r>
              <a:rPr lang="en-US" dirty="0" smtClean="0"/>
              <a:t>Empirically</a:t>
            </a:r>
            <a:r>
              <a:rPr lang="en-US" dirty="0"/>
              <a:t>, autocorrelation time grows proportional to the </a:t>
            </a:r>
            <a:r>
              <a:rPr lang="en-US" dirty="0" smtClean="0"/>
              <a:t>power of </a:t>
            </a:r>
            <a:r>
              <a:rPr lang="en-US" dirty="0"/>
              <a:t>correlation Length</a:t>
            </a:r>
            <a:r>
              <a:rPr lang="en-US" dirty="0" smtClean="0"/>
              <a:t>. In the case of MC, </a:t>
            </a:r>
            <a:r>
              <a:rPr lang="en-US" dirty="0" err="1" smtClean="0"/>
              <a:t>t</a:t>
            </a:r>
            <a:r>
              <a:rPr lang="en-US" baseline="-25000" dirty="0" err="1" smtClean="0"/>
              <a:t>c</a:t>
            </a:r>
            <a:r>
              <a:rPr lang="en-US" dirty="0" smtClean="0"/>
              <a:t> =c </a:t>
            </a:r>
            <a:r>
              <a:rPr lang="en-US" dirty="0" err="1" smtClean="0"/>
              <a:t>L</a:t>
            </a:r>
            <a:r>
              <a:rPr lang="en-US" baseline="30000" dirty="0" err="1" smtClean="0"/>
              <a:t>z</a:t>
            </a:r>
            <a:r>
              <a:rPr lang="en-US" dirty="0" smtClean="0"/>
              <a:t>.</a:t>
            </a:r>
          </a:p>
          <a:p>
            <a:r>
              <a:rPr lang="en-US" dirty="0" smtClean="0"/>
              <a:t>Here, z is about 2. </a:t>
            </a:r>
          </a:p>
          <a:p>
            <a:r>
              <a:rPr lang="en-US" dirty="0" smtClean="0"/>
              <a:t>The </a:t>
            </a:r>
            <a:r>
              <a:rPr lang="en-US" dirty="0" err="1" smtClean="0"/>
              <a:t>Swendsen</a:t>
            </a:r>
            <a:r>
              <a:rPr lang="en-US" dirty="0" smtClean="0"/>
              <a:t> and Wang approach (1987).</a:t>
            </a:r>
          </a:p>
          <a:p>
            <a:pPr lvl="1"/>
            <a:r>
              <a:rPr lang="en-US" dirty="0" smtClean="0"/>
              <a:t>The block </a:t>
            </a:r>
            <a:r>
              <a:rPr lang="en-US" dirty="0"/>
              <a:t>update </a:t>
            </a:r>
            <a:r>
              <a:rPr lang="en-US" dirty="0" smtClean="0"/>
              <a:t>scheme: based </a:t>
            </a:r>
            <a:r>
              <a:rPr lang="en-US" dirty="0"/>
              <a:t>on the nearest neighbor pair picture of </a:t>
            </a:r>
            <a:r>
              <a:rPr lang="en-US" dirty="0" smtClean="0"/>
              <a:t>the </a:t>
            </a:r>
            <a:r>
              <a:rPr lang="en-US" dirty="0" err="1" smtClean="0"/>
              <a:t>Ising</a:t>
            </a:r>
            <a:r>
              <a:rPr lang="en-US" dirty="0" smtClean="0"/>
              <a:t> model</a:t>
            </a:r>
          </a:p>
          <a:p>
            <a:pPr lvl="1"/>
            <a:r>
              <a:rPr lang="en-US" dirty="0" smtClean="0"/>
              <a:t>the </a:t>
            </a:r>
            <a:r>
              <a:rPr lang="en-US" dirty="0"/>
              <a:t>partition function is a result of the contributions of </a:t>
            </a:r>
            <a:r>
              <a:rPr lang="en-US" dirty="0" smtClean="0"/>
              <a:t>all the </a:t>
            </a:r>
            <a:r>
              <a:rPr lang="en-US" dirty="0"/>
              <a:t>nearest pairs of sites in the system.</a:t>
            </a:r>
          </a:p>
          <a:p>
            <a:endParaRPr lang="en-US" dirty="0"/>
          </a:p>
        </p:txBody>
      </p:sp>
    </p:spTree>
    <p:extLst>
      <p:ext uri="{BB962C8B-B14F-4D97-AF65-F5344CB8AC3E}">
        <p14:creationId xmlns:p14="http://schemas.microsoft.com/office/powerpoint/2010/main" val="758598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of the algorithm</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en-US" dirty="0" smtClean="0"/>
                  <a:t>Cluster </a:t>
                </a:r>
                <a:r>
                  <a:rPr lang="en-US" dirty="0"/>
                  <a:t>the sites next to </a:t>
                </a:r>
                <a:r>
                  <a:rPr lang="en-US" dirty="0" smtClean="0"/>
                  <a:t>each other </a:t>
                </a:r>
                <a:r>
                  <a:rPr lang="en-US" dirty="0"/>
                  <a:t>that have the same spin orientation. </a:t>
                </a:r>
                <a:endParaRPr lang="en-US" dirty="0" smtClean="0"/>
              </a:p>
              <a:p>
                <a:r>
                  <a:rPr lang="en-US" dirty="0" smtClean="0"/>
                  <a:t>A </a:t>
                </a:r>
                <a:r>
                  <a:rPr lang="en-US" dirty="0"/>
                  <a:t>bond is introduced for any pair </a:t>
                </a:r>
                <a:r>
                  <a:rPr lang="en-US" dirty="0" smtClean="0"/>
                  <a:t>of nearest </a:t>
                </a:r>
                <a:r>
                  <a:rPr lang="en-US" dirty="0"/>
                  <a:t>neighbors in a cluster. </a:t>
                </a:r>
                <a:endParaRPr lang="en-US" dirty="0" smtClean="0"/>
              </a:p>
              <a:p>
                <a:r>
                  <a:rPr lang="en-US" dirty="0" smtClean="0"/>
                  <a:t>Each </a:t>
                </a:r>
                <a:r>
                  <a:rPr lang="en-US" dirty="0"/>
                  <a:t>bond is then removed with probability </a:t>
                </a:r>
                <a:r>
                  <a:rPr lang="en-US" i="1" dirty="0" smtClean="0"/>
                  <a:t>q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r>
                              <a:rPr lang="en-US" b="0" i="1" smtClean="0">
                                <a:latin typeface="Cambria Math" panose="02040503050406030204" pitchFamily="18" charset="0"/>
                              </a:rPr>
                              <m:t>𝑗</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𝐵</m:t>
                                </m:r>
                              </m:sub>
                            </m:sSub>
                            <m:r>
                              <a:rPr lang="en-US" b="0" i="1" smtClean="0">
                                <a:latin typeface="Cambria Math" panose="02040503050406030204" pitchFamily="18" charset="0"/>
                              </a:rPr>
                              <m:t>𝑇</m:t>
                            </m:r>
                          </m:den>
                        </m:f>
                      </m:sup>
                    </m:sSup>
                  </m:oMath>
                </a14:m>
                <a:r>
                  <a:rPr lang="en-US" i="1" dirty="0" smtClean="0"/>
                  <a:t> .</a:t>
                </a:r>
              </a:p>
              <a:p>
                <a:r>
                  <a:rPr lang="en-US" dirty="0" smtClean="0"/>
                  <a:t>After </a:t>
                </a:r>
                <a:r>
                  <a:rPr lang="en-US" dirty="0"/>
                  <a:t>all the bonds are tried with some removed and the rest kept, there are </a:t>
                </a:r>
                <a:r>
                  <a:rPr lang="en-US" dirty="0" smtClean="0"/>
                  <a:t>more, but </a:t>
                </a:r>
                <a:r>
                  <a:rPr lang="en-US" dirty="0"/>
                  <a:t>smaller, clusters still connected through the remaining bonds. </a:t>
                </a:r>
                <a:endParaRPr lang="en-US" dirty="0" smtClean="0"/>
              </a:p>
              <a:p>
                <a:r>
                  <a:rPr lang="en-US" dirty="0" smtClean="0"/>
                  <a:t>The </a:t>
                </a:r>
                <a:r>
                  <a:rPr lang="en-US" dirty="0"/>
                  <a:t>spins </a:t>
                </a:r>
                <a:r>
                  <a:rPr lang="en-US" dirty="0" smtClean="0"/>
                  <a:t>in each </a:t>
                </a:r>
                <a:r>
                  <a:rPr lang="en-US" dirty="0"/>
                  <a:t>small cluster are flipped all together with a probability of 50</a:t>
                </a:r>
                <a:r>
                  <a:rPr lang="en-US" dirty="0" smtClean="0"/>
                  <a:t>%.</a:t>
                </a:r>
              </a:p>
              <a:p>
                <a:r>
                  <a:rPr lang="en-US" dirty="0" smtClean="0"/>
                  <a:t>The new configuration </a:t>
                </a:r>
                <a:r>
                  <a:rPr lang="en-US" dirty="0"/>
                  <a:t>is then used for the next Monte Carlo step. </a:t>
                </a:r>
                <a:endParaRPr lang="en-US" dirty="0" smtClean="0"/>
              </a:p>
              <a:p>
                <a:r>
                  <a:rPr lang="en-US" dirty="0" smtClean="0"/>
                  <a:t>This </a:t>
                </a:r>
                <a:r>
                  <a:rPr lang="en-US" dirty="0"/>
                  <a:t>procedure in </a:t>
                </a:r>
                <a:r>
                  <a:rPr lang="en-US" dirty="0" smtClean="0"/>
                  <a:t>fact updates </a:t>
                </a:r>
                <a:r>
                  <a:rPr lang="en-US" dirty="0"/>
                  <a:t>the configuration by flipping blocks of parallel spins, which is similar </a:t>
                </a:r>
                <a:r>
                  <a:rPr lang="en-US" dirty="0" smtClean="0"/>
                  <a:t>to the </a:t>
                </a:r>
                <a:r>
                  <a:rPr lang="en-US" dirty="0"/>
                  <a:t>physical process that we would expect when the system is close to the </a:t>
                </a:r>
                <a:r>
                  <a:rPr lang="en-US" dirty="0" smtClean="0"/>
                  <a:t>critical point</a:t>
                </a:r>
                <a:r>
                  <a:rPr lang="en-US" dirty="0"/>
                  <a:t>. </a:t>
                </a:r>
                <a:endParaRPr lang="en-US"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815" t="-2291"/>
                </a:stretch>
              </a:blipFill>
            </p:spPr>
            <p:txBody>
              <a:bodyPr/>
              <a:lstStyle/>
              <a:p>
                <a:r>
                  <a:rPr lang="en-US">
                    <a:noFill/>
                  </a:rPr>
                  <a:t> </a:t>
                </a:r>
              </a:p>
            </p:txBody>
          </p:sp>
        </mc:Fallback>
      </mc:AlternateContent>
    </p:spTree>
    <p:extLst>
      <p:ext uri="{BB962C8B-B14F-4D97-AF65-F5344CB8AC3E}">
        <p14:creationId xmlns:p14="http://schemas.microsoft.com/office/powerpoint/2010/main" val="512814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dirty="0"/>
              <a:t>The speedup in this block algorithm is extremely significant. </a:t>
            </a:r>
          </a:p>
          <a:p>
            <a:r>
              <a:rPr lang="en-US" dirty="0"/>
              <a:t>Numerical simulations show that the dynamical critical exponent is significantly reduced, with </a:t>
            </a:r>
            <a:r>
              <a:rPr lang="en-US" i="1" dirty="0"/>
              <a:t>z </a:t>
            </a:r>
            <a:r>
              <a:rPr lang="en-US" dirty="0"/>
              <a:t> =0</a:t>
            </a:r>
            <a:r>
              <a:rPr lang="en-US" i="1" dirty="0"/>
              <a:t>.</a:t>
            </a:r>
            <a:r>
              <a:rPr lang="en-US" dirty="0"/>
              <a:t>35 for the two-dimensional </a:t>
            </a:r>
            <a:r>
              <a:rPr lang="en-US" dirty="0" err="1"/>
              <a:t>Ising</a:t>
            </a:r>
            <a:r>
              <a:rPr lang="en-US" dirty="0"/>
              <a:t> model and </a:t>
            </a:r>
            <a:r>
              <a:rPr lang="en-US" i="1" dirty="0"/>
              <a:t>z </a:t>
            </a:r>
            <a:r>
              <a:rPr lang="en-US" dirty="0"/>
              <a:t> =0</a:t>
            </a:r>
            <a:r>
              <a:rPr lang="en-US" i="1" dirty="0"/>
              <a:t>.</a:t>
            </a:r>
            <a:r>
              <a:rPr lang="en-US" dirty="0"/>
              <a:t>53 for </a:t>
            </a:r>
            <a:r>
              <a:rPr lang="en-US"/>
              <a:t>the </a:t>
            </a:r>
            <a:r>
              <a:rPr lang="en-US" smtClean="0"/>
              <a:t>three dimensional</a:t>
            </a:r>
            <a:endParaRPr lang="en-US" dirty="0"/>
          </a:p>
          <a:p>
            <a:r>
              <a:rPr lang="en-US" dirty="0" err="1"/>
              <a:t>Ising</a:t>
            </a:r>
            <a:r>
              <a:rPr lang="en-US" dirty="0"/>
              <a:t> model, instead of </a:t>
            </a:r>
            <a:r>
              <a:rPr lang="en-US" i="1" dirty="0"/>
              <a:t>z </a:t>
            </a:r>
            <a:r>
              <a:rPr lang="en-US" i="1" dirty="0" smtClean="0"/>
              <a:t>=</a:t>
            </a:r>
            <a:r>
              <a:rPr lang="en-US" dirty="0" smtClean="0"/>
              <a:t> </a:t>
            </a:r>
            <a:r>
              <a:rPr lang="en-US" dirty="0"/>
              <a:t>2 in the spin-by-spin update scheme.</a:t>
            </a:r>
          </a:p>
          <a:p>
            <a:endParaRPr lang="en-US" dirty="0"/>
          </a:p>
        </p:txBody>
      </p:sp>
    </p:spTree>
    <p:extLst>
      <p:ext uri="{BB962C8B-B14F-4D97-AF65-F5344CB8AC3E}">
        <p14:creationId xmlns:p14="http://schemas.microsoft.com/office/powerpoint/2010/main" val="2710121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Wolff Algorithm</a:t>
            </a:r>
            <a:endParaRPr lang="en-US" dirty="0"/>
          </a:p>
        </p:txBody>
      </p:sp>
      <p:sp>
        <p:nvSpPr>
          <p:cNvPr id="3" name="内容占位符 2"/>
          <p:cNvSpPr>
            <a:spLocks noGrp="1"/>
          </p:cNvSpPr>
          <p:nvPr>
            <p:ph idx="1"/>
          </p:nvPr>
        </p:nvSpPr>
        <p:spPr/>
        <p:txBody>
          <a:bodyPr>
            <a:normAutofit/>
          </a:bodyPr>
          <a:lstStyle/>
          <a:p>
            <a:r>
              <a:rPr lang="en-US" dirty="0" smtClean="0"/>
              <a:t>S-W does </a:t>
            </a:r>
            <a:r>
              <a:rPr lang="en-US" dirty="0"/>
              <a:t>not </a:t>
            </a:r>
            <a:r>
              <a:rPr lang="en-US" dirty="0" smtClean="0"/>
              <a:t>eliminate the </a:t>
            </a:r>
            <a:r>
              <a:rPr lang="en-US" dirty="0"/>
              <a:t>critical slowing down </a:t>
            </a:r>
            <a:r>
              <a:rPr lang="en-US" dirty="0" smtClean="0"/>
              <a:t>completely.</a:t>
            </a:r>
          </a:p>
          <a:p>
            <a:r>
              <a:rPr lang="en-US" dirty="0" smtClean="0"/>
              <a:t>Wolff Algorithm, greatly improve the 3D </a:t>
            </a:r>
            <a:r>
              <a:rPr lang="en-US" dirty="0" err="1" smtClean="0"/>
              <a:t>Ising</a:t>
            </a:r>
            <a:r>
              <a:rPr lang="en-US" dirty="0" smtClean="0"/>
              <a:t> model. In 4D, z is approaching to 0!</a:t>
            </a:r>
          </a:p>
        </p:txBody>
      </p:sp>
    </p:spTree>
    <p:extLst>
      <p:ext uri="{BB962C8B-B14F-4D97-AF65-F5344CB8AC3E}">
        <p14:creationId xmlns:p14="http://schemas.microsoft.com/office/powerpoint/2010/main" val="273123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mag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0" name="Text Box 2"/>
          <p:cNvSpPr txBox="1">
            <a:spLocks noChangeArrowheads="1"/>
          </p:cNvSpPr>
          <p:nvPr/>
        </p:nvSpPr>
        <p:spPr bwMode="auto">
          <a:xfrm>
            <a:off x="1259632" y="1772816"/>
            <a:ext cx="65531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smtClean="0"/>
              <a:t>In </a:t>
            </a:r>
            <a:r>
              <a:rPr lang="en-US" altLang="zh-CN" sz="2400" dirty="0" err="1" smtClean="0"/>
              <a:t>Ising</a:t>
            </a:r>
            <a:r>
              <a:rPr lang="en-US" altLang="zh-CN" sz="2400" dirty="0" smtClean="0"/>
              <a:t> model, the common interests are energies, </a:t>
            </a:r>
            <a:endParaRPr lang="en-US" altLang="zh-CN" sz="2400" dirty="0"/>
          </a:p>
          <a:p>
            <a:r>
              <a:rPr lang="en-US" altLang="zh-CN" sz="2400" dirty="0" smtClean="0"/>
              <a:t>Order parameter,  </a:t>
            </a:r>
          </a:p>
          <a:p>
            <a:endParaRPr lang="en-US" altLang="zh-CN" sz="2400" dirty="0"/>
          </a:p>
          <a:p>
            <a:endParaRPr lang="en-US" altLang="zh-CN" sz="2400" dirty="0" smtClean="0"/>
          </a:p>
          <a:p>
            <a:endParaRPr lang="en-US" altLang="zh-CN" sz="2400" dirty="0" smtClean="0"/>
          </a:p>
          <a:p>
            <a:r>
              <a:rPr lang="en-US" altLang="zh-CN" sz="2400" dirty="0"/>
              <a:t>f</a:t>
            </a:r>
            <a:r>
              <a:rPr lang="en-US" altLang="zh-CN" sz="2400" dirty="0" smtClean="0"/>
              <a:t>luctuation of energies and fluctuation of order parameters. </a:t>
            </a:r>
          </a:p>
          <a:p>
            <a:endParaRPr lang="en-US" altLang="zh-CN" sz="2400" dirty="0"/>
          </a:p>
          <a:p>
            <a:endParaRPr lang="en-US" altLang="zh-CN" sz="2400" dirty="0"/>
          </a:p>
          <a:p>
            <a:endParaRPr lang="en-US" altLang="zh-CN" sz="2400" dirty="0"/>
          </a:p>
          <a:p>
            <a:endParaRPr lang="en-US" altLang="zh-CN" sz="2400" dirty="0"/>
          </a:p>
        </p:txBody>
      </p:sp>
      <p:pic>
        <p:nvPicPr>
          <p:cNvPr id="17412" name="Picture 4"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683694" y="2564904"/>
            <a:ext cx="17049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437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r>
              <a:rPr lang="en-US" dirty="0"/>
              <a:t>Instead of removing bonds, Wolff proposed constructing a cluster in which the nearest sites have the same spin orientation.</a:t>
            </a:r>
          </a:p>
          <a:p>
            <a:r>
              <a:rPr lang="en-US" dirty="0"/>
              <a:t>Select a site randomly from the system and add its nearest neighbors with the same spin orientation to the cluster with the probability </a:t>
            </a:r>
            <a:r>
              <a:rPr lang="en-US" i="1" dirty="0"/>
              <a:t>p </a:t>
            </a:r>
            <a:r>
              <a:rPr lang="en-US" dirty="0"/>
              <a:t>= 1 − </a:t>
            </a:r>
            <a:r>
              <a:rPr lang="en-US" i="1" dirty="0"/>
              <a:t>q</a:t>
            </a:r>
            <a:r>
              <a:rPr lang="en-US" dirty="0"/>
              <a:t>.</a:t>
            </a:r>
          </a:p>
          <a:p>
            <a:r>
              <a:rPr lang="en-US" dirty="0"/>
              <a:t>All the spins in the constructed cluster are then flipped together to reach a new spin configuration of the system.</a:t>
            </a:r>
          </a:p>
          <a:p>
            <a:endParaRPr lang="en-US" dirty="0"/>
          </a:p>
          <a:p>
            <a:endParaRPr lang="en-US" dirty="0"/>
          </a:p>
        </p:txBody>
      </p:sp>
    </p:spTree>
    <p:extLst>
      <p:ext uri="{BB962C8B-B14F-4D97-AF65-F5344CB8AC3E}">
        <p14:creationId xmlns:p14="http://schemas.microsoft.com/office/powerpoint/2010/main" val="2181134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4128"/>
            <a:ext cx="7128792" cy="685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750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Variation quantum Monte Carlo</a:t>
            </a:r>
          </a:p>
        </p:txBody>
      </p:sp>
      <p:sp>
        <p:nvSpPr>
          <p:cNvPr id="3" name="内容占位符 2"/>
          <p:cNvSpPr>
            <a:spLocks noGrp="1"/>
          </p:cNvSpPr>
          <p:nvPr>
            <p:ph idx="1"/>
          </p:nvPr>
        </p:nvSpPr>
        <p:spPr/>
        <p:txBody>
          <a:bodyPr/>
          <a:lstStyle/>
          <a:p>
            <a:r>
              <a:rPr lang="en-US" dirty="0"/>
              <a:t>the approximate solution of the Hamiltonian</a:t>
            </a:r>
          </a:p>
          <a:p>
            <a:endParaRPr lang="en-US" dirty="0"/>
          </a:p>
          <a:p>
            <a:endParaRPr lang="en-US" dirty="0"/>
          </a:p>
          <a:p>
            <a:endParaRPr lang="en-US" dirty="0"/>
          </a:p>
          <a:p>
            <a:r>
              <a:rPr lang="en-US" dirty="0"/>
              <a:t>Time Independent many-body Schrodinger’s equation:</a:t>
            </a:r>
          </a:p>
          <a:p>
            <a:pPr lvl="1"/>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41" t="31967" r="44238" b="60451"/>
          <a:stretch/>
        </p:blipFill>
        <p:spPr bwMode="auto">
          <a:xfrm>
            <a:off x="971600" y="2420888"/>
            <a:ext cx="5813376" cy="112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1339" t="40030" r="37840" b="56124"/>
          <a:stretch/>
        </p:blipFill>
        <p:spPr bwMode="auto">
          <a:xfrm>
            <a:off x="1187624" y="4941168"/>
            <a:ext cx="396328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136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We cannot obtain analytic or exact solutions for a system with more than two particles due to the complexity of the interaction potential.</a:t>
            </a:r>
          </a:p>
          <a:p>
            <a:r>
              <a:rPr lang="en-US" dirty="0"/>
              <a:t>Approximation is important.</a:t>
            </a:r>
          </a:p>
          <a:p>
            <a:r>
              <a:rPr lang="en-US" dirty="0"/>
              <a:t>One of the most important problems:</a:t>
            </a:r>
          </a:p>
          <a:p>
            <a:pPr lvl="1"/>
            <a:r>
              <a:rPr lang="en-US" dirty="0"/>
              <a:t>Ground state properties.</a:t>
            </a:r>
          </a:p>
          <a:p>
            <a:pPr lvl="1"/>
            <a:endParaRPr lang="en-US" dirty="0"/>
          </a:p>
        </p:txBody>
      </p:sp>
    </p:spTree>
    <p:extLst>
      <p:ext uri="{BB962C8B-B14F-4D97-AF65-F5344CB8AC3E}">
        <p14:creationId xmlns:p14="http://schemas.microsoft.com/office/powerpoint/2010/main" val="3240119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Based on the </a:t>
            </a:r>
            <a:r>
              <a:rPr lang="en-US" dirty="0" err="1"/>
              <a:t>variational</a:t>
            </a:r>
            <a:r>
              <a:rPr lang="en-US" dirty="0"/>
              <a:t> principle</a:t>
            </a:r>
          </a:p>
          <a:p>
            <a:pPr lvl="1"/>
            <a:r>
              <a:rPr lang="en-US" dirty="0"/>
              <a:t>introduce a trial state </a:t>
            </a:r>
            <a:r>
              <a:rPr lang="el-GR" dirty="0"/>
              <a:t>φ</a:t>
            </a:r>
            <a:r>
              <a:rPr lang="en-US" dirty="0"/>
              <a:t>(</a:t>
            </a:r>
            <a:r>
              <a:rPr lang="en-US" b="1" dirty="0"/>
              <a:t>R</a:t>
            </a:r>
            <a:r>
              <a:rPr lang="en-US" dirty="0"/>
              <a:t>) to approximate the ground state.</a:t>
            </a:r>
          </a:p>
          <a:p>
            <a:r>
              <a:rPr lang="en-US" dirty="0"/>
              <a:t>Here </a:t>
            </a:r>
            <a:r>
              <a:rPr lang="el-GR" dirty="0"/>
              <a:t>φ</a:t>
            </a:r>
            <a:r>
              <a:rPr lang="en-US" dirty="0"/>
              <a:t>(</a:t>
            </a:r>
            <a:r>
              <a:rPr lang="en-US" b="1" dirty="0"/>
              <a:t>R</a:t>
            </a:r>
            <a:r>
              <a:rPr lang="en-US" dirty="0"/>
              <a:t>) can be a parameterized function or some specific function form.</a:t>
            </a:r>
          </a:p>
          <a:p>
            <a:r>
              <a:rPr lang="en-US" dirty="0"/>
              <a:t>The parameters or the variational function in </a:t>
            </a:r>
            <a:r>
              <a:rPr lang="el-GR" dirty="0"/>
              <a:t>φ</a:t>
            </a:r>
            <a:r>
              <a:rPr lang="en-US" dirty="0"/>
              <a:t>(</a:t>
            </a:r>
            <a:r>
              <a:rPr lang="en-US" b="1" dirty="0"/>
              <a:t>R</a:t>
            </a:r>
            <a:r>
              <a:rPr lang="en-US" dirty="0"/>
              <a:t>) can be optimized through the variational</a:t>
            </a:r>
          </a:p>
          <a:p>
            <a:pPr marL="0" indent="0">
              <a:buNone/>
            </a:pPr>
            <a:r>
              <a:rPr lang="en-US" dirty="0"/>
              <a:t>    principle with</a:t>
            </a:r>
          </a:p>
          <a:p>
            <a:pPr marL="0" indent="0">
              <a:buNone/>
            </a:pPr>
            <a:r>
              <a:rPr lang="en-US" dirty="0"/>
              <a:t>	α</a:t>
            </a:r>
            <a:r>
              <a:rPr lang="en-US" baseline="-25000" dirty="0" err="1"/>
              <a:t>i</a:t>
            </a:r>
            <a:r>
              <a:rPr lang="en-US" dirty="0"/>
              <a:t> : parameters or </a:t>
            </a:r>
          </a:p>
          <a:p>
            <a:pPr marL="0" indent="0">
              <a:buNone/>
            </a:pPr>
            <a:r>
              <a:rPr lang="en-US" dirty="0"/>
              <a:t>               functions of R</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72131" r="37095" b="21721"/>
          <a:stretch/>
        </p:blipFill>
        <p:spPr bwMode="auto">
          <a:xfrm>
            <a:off x="4572000" y="4596948"/>
            <a:ext cx="2880320" cy="771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847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Treat the α</a:t>
            </a:r>
            <a:r>
              <a:rPr lang="en-US" baseline="-25000" dirty="0" err="1"/>
              <a:t>i</a:t>
            </a:r>
            <a:r>
              <a:rPr lang="en-US" dirty="0"/>
              <a:t> as independent variables in </a:t>
            </a:r>
            <a:r>
              <a:rPr lang="en-US" dirty="0" err="1"/>
              <a:t>Euler_Lagrange</a:t>
            </a:r>
            <a:r>
              <a:rPr lang="en-US" dirty="0"/>
              <a:t> equation:</a:t>
            </a:r>
          </a:p>
          <a:p>
            <a:r>
              <a:rPr lang="en-US" dirty="0"/>
              <a:t>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12" t="78484" r="39860" b="15164"/>
          <a:stretch/>
        </p:blipFill>
        <p:spPr bwMode="auto">
          <a:xfrm>
            <a:off x="5940152" y="2054129"/>
            <a:ext cx="1944216" cy="988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933" t="62847" r="44311" b="21478"/>
          <a:stretch/>
        </p:blipFill>
        <p:spPr bwMode="auto">
          <a:xfrm>
            <a:off x="745677" y="2635444"/>
            <a:ext cx="539239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8510" t="82490" r="48438" b="12351"/>
          <a:stretch/>
        </p:blipFill>
        <p:spPr bwMode="auto">
          <a:xfrm>
            <a:off x="1619672" y="5041101"/>
            <a:ext cx="3644409" cy="80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36096" y="4245142"/>
            <a:ext cx="2952328" cy="646331"/>
          </a:xfrm>
          <a:prstGeom prst="rect">
            <a:avLst/>
          </a:prstGeom>
          <a:noFill/>
        </p:spPr>
        <p:txBody>
          <a:bodyPr wrap="square" rtlCol="0">
            <a:spAutoFit/>
          </a:bodyPr>
          <a:lstStyle/>
          <a:p>
            <a:r>
              <a:rPr lang="en-US" dirty="0"/>
              <a:t>Distribution function, sample it. 	</a:t>
            </a:r>
          </a:p>
        </p:txBody>
      </p:sp>
      <p:sp>
        <p:nvSpPr>
          <p:cNvPr id="8" name="TextBox 7"/>
          <p:cNvSpPr txBox="1"/>
          <p:nvPr/>
        </p:nvSpPr>
        <p:spPr>
          <a:xfrm>
            <a:off x="5239290" y="5261370"/>
            <a:ext cx="2952328" cy="923330"/>
          </a:xfrm>
          <a:prstGeom prst="rect">
            <a:avLst/>
          </a:prstGeom>
          <a:noFill/>
        </p:spPr>
        <p:txBody>
          <a:bodyPr wrap="square" rtlCol="0">
            <a:spAutoFit/>
          </a:bodyPr>
          <a:lstStyle/>
          <a:p>
            <a:r>
              <a:rPr lang="en-US" dirty="0"/>
              <a:t>Evaluate E as the average of Local energy of the configuration R</a:t>
            </a:r>
          </a:p>
        </p:txBody>
      </p:sp>
    </p:spTree>
    <p:extLst>
      <p:ext uri="{BB962C8B-B14F-4D97-AF65-F5344CB8AC3E}">
        <p14:creationId xmlns:p14="http://schemas.microsoft.com/office/powerpoint/2010/main" val="2430106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expectation value of energy can be evaluated using MC if we have the forms of both functions.</a:t>
            </a:r>
          </a:p>
          <a:p>
            <a:r>
              <a:rPr lang="en-US" dirty="0"/>
              <a:t>Important to include physics in </a:t>
            </a:r>
            <a:r>
              <a:rPr lang="el-GR" dirty="0"/>
              <a:t>φ</a:t>
            </a:r>
            <a:r>
              <a:rPr lang="en-US" dirty="0"/>
              <a:t>(</a:t>
            </a:r>
            <a:r>
              <a:rPr lang="en-US" b="1" dirty="0"/>
              <a:t>R</a:t>
            </a:r>
            <a:r>
              <a:rPr lang="en-US" dirty="0"/>
              <a:t>) , then take the variation process.</a:t>
            </a:r>
          </a:p>
        </p:txBody>
      </p:sp>
    </p:spTree>
    <p:extLst>
      <p:ext uri="{BB962C8B-B14F-4D97-AF65-F5344CB8AC3E}">
        <p14:creationId xmlns:p14="http://schemas.microsoft.com/office/powerpoint/2010/main" val="500160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quantum liquids:</a:t>
            </a:r>
          </a:p>
          <a:p>
            <a:endParaRPr lang="en-US" dirty="0"/>
          </a:p>
          <a:p>
            <a:endParaRPr lang="en-US" dirty="0"/>
          </a:p>
          <a:p>
            <a:r>
              <a:rPr lang="en-US" i="1" dirty="0"/>
              <a:t>D</a:t>
            </a:r>
            <a:r>
              <a:rPr lang="en-US" dirty="0"/>
              <a:t>(</a:t>
            </a:r>
            <a:r>
              <a:rPr lang="en-US" b="1" dirty="0"/>
              <a:t>R</a:t>
            </a:r>
            <a:r>
              <a:rPr lang="en-US" dirty="0"/>
              <a:t>): a constant for boson systems and a Slater determinant of single particle orbitals for fermion systems to meet the Pauli principle. </a:t>
            </a:r>
          </a:p>
          <a:p>
            <a:r>
              <a:rPr lang="en-US" dirty="0"/>
              <a:t>Here </a:t>
            </a:r>
            <a:r>
              <a:rPr lang="en-US" i="1" dirty="0"/>
              <a:t>U</a:t>
            </a:r>
            <a:r>
              <a:rPr lang="en-US" dirty="0"/>
              <a:t>(</a:t>
            </a:r>
            <a:r>
              <a:rPr lang="en-US" b="1" dirty="0"/>
              <a:t>R</a:t>
            </a:r>
            <a:r>
              <a:rPr lang="en-US" dirty="0"/>
              <a:t>) is the </a:t>
            </a:r>
            <a:r>
              <a:rPr lang="en-US" dirty="0" err="1"/>
              <a:t>Jastrow</a:t>
            </a:r>
            <a:r>
              <a:rPr lang="en-US" dirty="0"/>
              <a:t> correlation factor, which can be written in terms of one-body terms, two-body terms, and so on, with</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480" t="29713" r="49538" b="65369"/>
          <a:stretch/>
        </p:blipFill>
        <p:spPr bwMode="auto">
          <a:xfrm>
            <a:off x="4288229" y="1484784"/>
            <a:ext cx="4855771" cy="112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56" t="45751" r="43534" b="48540"/>
          <a:stretch/>
        </p:blipFill>
        <p:spPr bwMode="auto">
          <a:xfrm>
            <a:off x="827584" y="5733256"/>
            <a:ext cx="6589604" cy="80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012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electronic systems. </a:t>
            </a:r>
          </a:p>
          <a:p>
            <a:pPr lvl="1"/>
            <a:r>
              <a:rPr lang="en-US" dirty="0"/>
              <a:t>Atomic, molecular and solids system.</a:t>
            </a:r>
          </a:p>
          <a:p>
            <a:pPr lvl="1"/>
            <a:r>
              <a:rPr lang="en-US" dirty="0"/>
              <a:t>u</a:t>
            </a:r>
            <a:r>
              <a:rPr lang="en-US" baseline="-25000" dirty="0"/>
              <a:t>1</a:t>
            </a:r>
            <a:r>
              <a:rPr lang="en-US" dirty="0"/>
              <a:t>(r)= Z r/a</a:t>
            </a:r>
            <a:r>
              <a:rPr lang="en-US" baseline="-25000" dirty="0"/>
              <a:t>0</a:t>
            </a:r>
            <a:r>
              <a:rPr lang="en-US" dirty="0"/>
              <a:t>  (a</a:t>
            </a:r>
            <a:r>
              <a:rPr lang="en-US" baseline="-25000" dirty="0"/>
              <a:t>0</a:t>
            </a:r>
            <a:r>
              <a:rPr lang="en-US" dirty="0"/>
              <a:t> is the Bohr radius)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18" t="66303" r="36579" b="12168"/>
          <a:stretch/>
        </p:blipFill>
        <p:spPr bwMode="auto">
          <a:xfrm>
            <a:off x="611560" y="3649787"/>
            <a:ext cx="8224966" cy="2654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601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for the statistical system the calculations are done for a given temperature, but for the quantum system they are done for a given set of </a:t>
            </a:r>
            <a:r>
              <a:rPr lang="en-US" dirty="0" err="1"/>
              <a:t>variational</a:t>
            </a:r>
            <a:r>
              <a:rPr lang="en-US" dirty="0"/>
              <a:t> parameters in the </a:t>
            </a:r>
            <a:r>
              <a:rPr lang="en-US" dirty="0" err="1"/>
              <a:t>variational</a:t>
            </a:r>
            <a:r>
              <a:rPr lang="en-US" dirty="0"/>
              <a:t> </a:t>
            </a:r>
            <a:r>
              <a:rPr lang="en-US" dirty="0" err="1"/>
              <a:t>wavefunction</a:t>
            </a:r>
            <a:r>
              <a:rPr lang="en-US" dirty="0"/>
              <a:t>. </a:t>
            </a:r>
          </a:p>
          <a:p>
            <a:r>
              <a:rPr lang="en-US" dirty="0"/>
              <a:t>We can update either the whole configuration or just the coordinates associated with a particular particle at each Metropolis step.</a:t>
            </a:r>
          </a:p>
        </p:txBody>
      </p:sp>
    </p:spTree>
    <p:extLst>
      <p:ext uri="{BB962C8B-B14F-4D97-AF65-F5344CB8AC3E}">
        <p14:creationId xmlns:p14="http://schemas.microsoft.com/office/powerpoint/2010/main" val="78030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mag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Text Box 2"/>
          <p:cNvSpPr txBox="1">
            <a:spLocks noChangeArrowheads="1"/>
          </p:cNvSpPr>
          <p:nvPr/>
        </p:nvSpPr>
        <p:spPr bwMode="auto">
          <a:xfrm>
            <a:off x="539750" y="765175"/>
            <a:ext cx="5274329"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smtClean="0"/>
              <a:t>One algorithm:</a:t>
            </a:r>
            <a:endParaRPr lang="zh-CN" altLang="en-US" sz="2800" b="1" dirty="0"/>
          </a:p>
          <a:p>
            <a:endParaRPr lang="zh-CN" altLang="en-US" sz="2800" b="1" dirty="0"/>
          </a:p>
          <a:p>
            <a:r>
              <a:rPr lang="zh-CN" altLang="en-US" dirty="0"/>
              <a:t> </a:t>
            </a:r>
            <a:r>
              <a:rPr lang="zh-CN" altLang="en-US" dirty="0">
                <a:cs typeface="Arial" charset="0"/>
              </a:rPr>
              <a:t>♦ </a:t>
            </a:r>
            <a:r>
              <a:rPr lang="en-US" altLang="zh-CN" dirty="0" smtClean="0"/>
              <a:t>Choose a lattice point I, flip the spin. </a:t>
            </a:r>
            <a:endParaRPr lang="en-US" altLang="zh-CN" dirty="0"/>
          </a:p>
          <a:p>
            <a:r>
              <a:rPr lang="en-US" altLang="zh-CN" dirty="0"/>
              <a:t> </a:t>
            </a:r>
          </a:p>
          <a:p>
            <a:r>
              <a:rPr lang="en-US" altLang="zh-CN" dirty="0"/>
              <a:t> ♦ </a:t>
            </a:r>
            <a:r>
              <a:rPr lang="en-US" altLang="zh-CN" dirty="0" smtClean="0"/>
              <a:t>calculate the energy difference </a:t>
            </a:r>
            <a:r>
              <a:rPr lang="zh-CN" altLang="en-US" dirty="0" smtClean="0">
                <a:sym typeface="Symbol" pitchFamily="18" charset="2"/>
              </a:rPr>
              <a:t></a:t>
            </a:r>
            <a:r>
              <a:rPr lang="en-US" altLang="zh-CN" dirty="0"/>
              <a:t>H.</a:t>
            </a:r>
          </a:p>
          <a:p>
            <a:endParaRPr lang="en-US" altLang="zh-CN" dirty="0"/>
          </a:p>
          <a:p>
            <a:r>
              <a:rPr lang="en-US" altLang="zh-CN" dirty="0"/>
              <a:t> ♦ </a:t>
            </a:r>
            <a:r>
              <a:rPr lang="en-US" altLang="zh-CN" dirty="0" smtClean="0"/>
              <a:t>calculate the transfer probability</a:t>
            </a:r>
            <a:r>
              <a:rPr lang="zh-CN" altLang="en-US" dirty="0" smtClean="0"/>
              <a:t> </a:t>
            </a:r>
            <a:r>
              <a:rPr lang="en-US" altLang="zh-CN" dirty="0"/>
              <a:t>w.</a:t>
            </a:r>
          </a:p>
          <a:p>
            <a:endParaRPr lang="en-US" altLang="zh-CN" dirty="0"/>
          </a:p>
          <a:p>
            <a:r>
              <a:rPr lang="en-US" altLang="zh-CN" dirty="0"/>
              <a:t> ♦ </a:t>
            </a:r>
            <a:r>
              <a:rPr lang="en-US" altLang="zh-CN" dirty="0" smtClean="0"/>
              <a:t>create uniformly distributed random number</a:t>
            </a:r>
            <a:r>
              <a:rPr lang="zh-CN" altLang="en-US" dirty="0" smtClean="0"/>
              <a:t> </a:t>
            </a:r>
            <a:r>
              <a:rPr lang="zh-CN" altLang="en-US" dirty="0" smtClean="0">
                <a:sym typeface="Symbol" pitchFamily="18" charset="2"/>
              </a:rPr>
              <a:t></a:t>
            </a:r>
            <a:r>
              <a:rPr lang="en-US" altLang="zh-CN" dirty="0">
                <a:sym typeface="Symbol" pitchFamily="18" charset="2"/>
              </a:rPr>
              <a:t> </a:t>
            </a:r>
            <a:r>
              <a:rPr lang="en-US" altLang="zh-CN" dirty="0" smtClean="0"/>
              <a:t>[</a:t>
            </a:r>
            <a:r>
              <a:rPr lang="en-US" altLang="zh-CN" dirty="0"/>
              <a:t>0,1]</a:t>
            </a:r>
          </a:p>
          <a:p>
            <a:endParaRPr lang="en-US" altLang="zh-CN" dirty="0"/>
          </a:p>
          <a:p>
            <a:r>
              <a:rPr lang="en-US" altLang="zh-CN" dirty="0"/>
              <a:t> </a:t>
            </a:r>
            <a:r>
              <a:rPr lang="en-US" altLang="zh-CN" dirty="0" smtClean="0"/>
              <a:t>♦If </a:t>
            </a:r>
            <a:r>
              <a:rPr lang="zh-CN" altLang="en-US" dirty="0" smtClean="0">
                <a:sym typeface="Symbol" pitchFamily="18" charset="2"/>
              </a:rPr>
              <a:t></a:t>
            </a:r>
            <a:r>
              <a:rPr lang="en-US" altLang="zh-CN" dirty="0"/>
              <a:t>&lt;w, </a:t>
            </a:r>
            <a:r>
              <a:rPr lang="en-US" altLang="zh-CN" dirty="0" smtClean="0"/>
              <a:t>flip the spin,  Otherwise, no change. </a:t>
            </a:r>
          </a:p>
          <a:p>
            <a:endParaRPr lang="en-US" altLang="zh-CN" dirty="0"/>
          </a:p>
          <a:p>
            <a:r>
              <a:rPr lang="en-US" altLang="zh-CN" dirty="0"/>
              <a:t> </a:t>
            </a:r>
            <a:r>
              <a:rPr lang="en-US" altLang="zh-CN" dirty="0" smtClean="0"/>
              <a:t>♦Calculate the physical properties.</a:t>
            </a:r>
            <a:endParaRPr lang="en-US" altLang="zh-CN" dirty="0"/>
          </a:p>
          <a:p>
            <a:endParaRPr lang="en-US" altLang="zh-CN" dirty="0"/>
          </a:p>
        </p:txBody>
      </p:sp>
    </p:spTree>
    <p:extLst>
      <p:ext uri="{BB962C8B-B14F-4D97-AF65-F5344CB8AC3E}">
        <p14:creationId xmlns:p14="http://schemas.microsoft.com/office/powerpoint/2010/main" val="167508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mag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4" name="Text Box 2"/>
          <p:cNvSpPr txBox="1">
            <a:spLocks noChangeArrowheads="1"/>
          </p:cNvSpPr>
          <p:nvPr/>
        </p:nvSpPr>
        <p:spPr bwMode="auto">
          <a:xfrm>
            <a:off x="559200" y="260648"/>
            <a:ext cx="8208963"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err="1" smtClean="0"/>
              <a:t>Discusssion</a:t>
            </a:r>
            <a:endParaRPr lang="en-US" altLang="zh-CN" sz="2800" b="1" dirty="0"/>
          </a:p>
          <a:p>
            <a:endParaRPr lang="en-US" altLang="zh-CN" sz="2000" b="1" dirty="0">
              <a:latin typeface="楷体_GB2312" pitchFamily="49" charset="-122"/>
              <a:ea typeface="楷体_GB2312" pitchFamily="49" charset="-122"/>
            </a:endParaRPr>
          </a:p>
          <a:p>
            <a:r>
              <a:rPr lang="en-US" altLang="zh-CN" sz="2000" dirty="0" smtClean="0">
                <a:latin typeface="楷体_GB2312" pitchFamily="49" charset="-122"/>
                <a:ea typeface="楷体_GB2312" pitchFamily="49" charset="-122"/>
              </a:rPr>
              <a:t>The choice of lattice point i: could be different.</a:t>
            </a:r>
          </a:p>
          <a:p>
            <a:r>
              <a:rPr lang="en-US" altLang="zh-CN" sz="2000" dirty="0" smtClean="0">
                <a:latin typeface="楷体_GB2312" pitchFamily="49" charset="-122"/>
                <a:ea typeface="楷体_GB2312" pitchFamily="49" charset="-122"/>
              </a:rPr>
              <a:t>Two common approaches are: choose the point following the order of lattice index or randomly choose the point.</a:t>
            </a:r>
          </a:p>
          <a:p>
            <a:r>
              <a:rPr lang="en-US" altLang="zh-CN" sz="2000" dirty="0" smtClean="0">
                <a:latin typeface="楷体_GB2312" pitchFamily="49" charset="-122"/>
                <a:ea typeface="楷体_GB2312" pitchFamily="49" charset="-122"/>
              </a:rPr>
              <a:t>To randomly choose </a:t>
            </a:r>
            <a:r>
              <a:rPr lang="en-US" altLang="zh-CN" sz="2000" dirty="0" err="1" smtClean="0">
                <a:latin typeface="楷体_GB2312" pitchFamily="49" charset="-122"/>
                <a:ea typeface="楷体_GB2312" pitchFamily="49" charset="-122"/>
              </a:rPr>
              <a:t>i</a:t>
            </a:r>
            <a:r>
              <a:rPr lang="en-US" altLang="zh-CN" sz="2000" dirty="0" smtClean="0">
                <a:latin typeface="楷体_GB2312" pitchFamily="49" charset="-122"/>
                <a:ea typeface="楷体_GB2312" pitchFamily="49" charset="-122"/>
              </a:rPr>
              <a:t>, we have to make sure that each lattice point is visited for the same number of times. </a:t>
            </a:r>
          </a:p>
          <a:p>
            <a:r>
              <a:rPr lang="en-US" altLang="zh-CN" sz="2000" dirty="0" smtClean="0">
                <a:latin typeface="楷体_GB2312" pitchFamily="49" charset="-122"/>
                <a:ea typeface="楷体_GB2312" pitchFamily="49" charset="-122"/>
              </a:rPr>
              <a:t>Each</a:t>
            </a:r>
            <a:r>
              <a:rPr lang="zh-CN" altLang="zh-CN" sz="2000" dirty="0" smtClean="0">
                <a:latin typeface="楷体_GB2312" pitchFamily="49" charset="-122"/>
                <a:ea typeface="楷体_GB2312" pitchFamily="49" charset="-122"/>
              </a:rPr>
              <a:t> </a:t>
            </a:r>
            <a:r>
              <a:rPr lang="zh-CN" altLang="zh-CN" sz="2000" dirty="0">
                <a:latin typeface="楷体_GB2312" pitchFamily="49" charset="-122"/>
                <a:ea typeface="楷体_GB2312" pitchFamily="49" charset="-122"/>
              </a:rPr>
              <a:t>Monte Carlo </a:t>
            </a:r>
            <a:r>
              <a:rPr lang="en-US" altLang="zh-CN" sz="2000" dirty="0" smtClean="0">
                <a:latin typeface="楷体_GB2312" pitchFamily="49" charset="-122"/>
                <a:ea typeface="楷体_GB2312" pitchFamily="49" charset="-122"/>
              </a:rPr>
              <a:t>Step (MCS) is that we visit each point once.</a:t>
            </a:r>
          </a:p>
          <a:p>
            <a:r>
              <a:rPr lang="en-US" altLang="zh-CN" sz="2000" dirty="0" smtClean="0">
                <a:latin typeface="楷体_GB2312" pitchFamily="49" charset="-122"/>
                <a:ea typeface="楷体_GB2312" pitchFamily="49" charset="-122"/>
              </a:rPr>
              <a:t>Thousands or millions of steps will be performed in this calculation.</a:t>
            </a:r>
          </a:p>
          <a:p>
            <a:endParaRPr lang="en-US" altLang="zh-CN" sz="2000" dirty="0">
              <a:latin typeface="楷体_GB2312" pitchFamily="49" charset="-122"/>
              <a:ea typeface="楷体_GB2312" pitchFamily="49" charset="-122"/>
            </a:endParaRPr>
          </a:p>
          <a:p>
            <a:r>
              <a:rPr lang="en-US" altLang="zh-CN" sz="2000" dirty="0" smtClean="0">
                <a:latin typeface="楷体_GB2312" pitchFamily="49" charset="-122"/>
                <a:ea typeface="楷体_GB2312" pitchFamily="49" charset="-122"/>
              </a:rPr>
              <a:t>Since there exists only one spin flip between the current state and the previous state</a:t>
            </a:r>
            <a:r>
              <a:rPr lang="zh-CN" altLang="zh-CN" sz="2000" dirty="0" smtClean="0">
                <a:latin typeface="楷体_GB2312" pitchFamily="49" charset="-122"/>
                <a:ea typeface="楷体_GB2312" pitchFamily="49" charset="-122"/>
              </a:rPr>
              <a:t>, </a:t>
            </a:r>
            <a:r>
              <a:rPr lang="en-US" altLang="zh-CN" sz="2000" dirty="0" smtClean="0">
                <a:latin typeface="楷体_GB2312" pitchFamily="49" charset="-122"/>
                <a:ea typeface="楷体_GB2312" pitchFamily="49" charset="-122"/>
              </a:rPr>
              <a:t>the physical properties are highly correlated</a:t>
            </a:r>
            <a:r>
              <a:rPr lang="zh-CN" altLang="zh-CN" sz="2000" dirty="0" smtClean="0">
                <a:latin typeface="楷体_GB2312" pitchFamily="49" charset="-122"/>
                <a:ea typeface="楷体_GB2312" pitchFamily="49" charset="-122"/>
              </a:rPr>
              <a:t>. </a:t>
            </a:r>
            <a:r>
              <a:rPr lang="en-US" altLang="zh-CN" sz="2000" dirty="0" smtClean="0">
                <a:latin typeface="楷体_GB2312" pitchFamily="49" charset="-122"/>
                <a:ea typeface="楷体_GB2312" pitchFamily="49" charset="-122"/>
              </a:rPr>
              <a:t>Therefore, we don’t have to calculate the physical quantities for each step. </a:t>
            </a:r>
          </a:p>
          <a:p>
            <a:endParaRPr lang="en-US" altLang="zh-CN" sz="2000" dirty="0">
              <a:latin typeface="楷体_GB2312" pitchFamily="49" charset="-122"/>
              <a:ea typeface="楷体_GB2312" pitchFamily="49" charset="-122"/>
            </a:endParaRPr>
          </a:p>
          <a:p>
            <a:r>
              <a:rPr lang="en-US" altLang="zh-CN" sz="2000" dirty="0" smtClean="0">
                <a:latin typeface="楷体_GB2312" pitchFamily="49" charset="-122"/>
                <a:ea typeface="楷体_GB2312" pitchFamily="49" charset="-122"/>
              </a:rPr>
              <a:t>Energy difference calculation is time consuming. To </a:t>
            </a:r>
            <a:r>
              <a:rPr lang="zh-CN" altLang="zh-CN" sz="2000" dirty="0" smtClean="0">
                <a:latin typeface="楷体_GB2312" pitchFamily="49" charset="-122"/>
                <a:ea typeface="楷体_GB2312" pitchFamily="49" charset="-122"/>
              </a:rPr>
              <a:t>Ising </a:t>
            </a:r>
            <a:r>
              <a:rPr lang="en-US" altLang="zh-CN" sz="2000" dirty="0" smtClean="0">
                <a:latin typeface="楷体_GB2312" pitchFamily="49" charset="-122"/>
                <a:ea typeface="楷体_GB2312" pitchFamily="49" charset="-122"/>
              </a:rPr>
              <a:t>model</a:t>
            </a:r>
            <a:r>
              <a:rPr lang="zh-CN" altLang="zh-CN" sz="2000" dirty="0" smtClean="0">
                <a:latin typeface="楷体_GB2312" pitchFamily="49" charset="-122"/>
                <a:ea typeface="楷体_GB2312" pitchFamily="49" charset="-122"/>
              </a:rPr>
              <a:t>, </a:t>
            </a:r>
            <a:r>
              <a:rPr lang="en-US" altLang="zh-CN" sz="2000" dirty="0" smtClean="0">
                <a:latin typeface="楷体_GB2312" pitchFamily="49" charset="-122"/>
                <a:ea typeface="楷体_GB2312" pitchFamily="49" charset="-122"/>
              </a:rPr>
              <a:t>the energy difference can be only a few values. We can calculate them before the simulation and store them. This is a typical strategy for many MC calculations.</a:t>
            </a:r>
            <a:endParaRPr lang="zh-CN" altLang="zh-CN" sz="2000" dirty="0">
              <a:latin typeface="楷体_GB2312" pitchFamily="49" charset="-122"/>
              <a:ea typeface="楷体_GB2312" pitchFamily="49" charset="-122"/>
            </a:endParaRPr>
          </a:p>
        </p:txBody>
      </p:sp>
    </p:spTree>
    <p:extLst>
      <p:ext uri="{BB962C8B-B14F-4D97-AF65-F5344CB8AC3E}">
        <p14:creationId xmlns:p14="http://schemas.microsoft.com/office/powerpoint/2010/main" val="54918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mag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Rectangle 2"/>
          <p:cNvSpPr>
            <a:spLocks noChangeArrowheads="1"/>
          </p:cNvSpPr>
          <p:nvPr/>
        </p:nvSpPr>
        <p:spPr bwMode="auto">
          <a:xfrm>
            <a:off x="396875" y="254000"/>
            <a:ext cx="3879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r>
              <a:rPr lang="en-US" altLang="zh-CN" sz="2800" dirty="0" smtClean="0"/>
              <a:t>Simulation Details</a:t>
            </a:r>
            <a:endParaRPr lang="zh-CN" altLang="en-US" sz="2800" dirty="0"/>
          </a:p>
        </p:txBody>
      </p:sp>
      <p:sp>
        <p:nvSpPr>
          <p:cNvPr id="27651" name="Rectangle 3"/>
          <p:cNvSpPr>
            <a:spLocks noChangeArrowheads="1"/>
          </p:cNvSpPr>
          <p:nvPr/>
        </p:nvSpPr>
        <p:spPr bwMode="auto">
          <a:xfrm>
            <a:off x="611188" y="981075"/>
            <a:ext cx="74168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anose="020B0604020202020204" pitchFamily="34" charset="0"/>
              <a:buChar char="•"/>
            </a:pPr>
            <a:r>
              <a:rPr lang="en-US" altLang="zh-CN" sz="2800" dirty="0" smtClean="0">
                <a:cs typeface="Arial" charset="0"/>
              </a:rPr>
              <a:t>To simulate </a:t>
            </a:r>
            <a:r>
              <a:rPr lang="en-US" altLang="zh-CN" sz="2800" dirty="0" err="1" smtClean="0">
                <a:cs typeface="Arial" charset="0"/>
              </a:rPr>
              <a:t>Ising</a:t>
            </a:r>
            <a:r>
              <a:rPr lang="en-US" altLang="zh-CN" sz="2800" dirty="0" smtClean="0">
                <a:cs typeface="Arial" charset="0"/>
              </a:rPr>
              <a:t> models</a:t>
            </a:r>
          </a:p>
          <a:p>
            <a:pPr marL="457200" indent="-457200">
              <a:buFont typeface="Arial" panose="020B0604020202020204" pitchFamily="34" charset="0"/>
              <a:buChar char="•"/>
            </a:pPr>
            <a:r>
              <a:rPr lang="en-US" altLang="zh-CN" sz="2800" dirty="0" smtClean="0">
                <a:cs typeface="Arial" charset="0"/>
              </a:rPr>
              <a:t>First step is to choose a lattice. </a:t>
            </a:r>
            <a:r>
              <a:rPr lang="en-US" altLang="zh-CN" sz="2800" dirty="0" smtClean="0"/>
              <a:t> </a:t>
            </a:r>
            <a:endParaRPr lang="en-US" altLang="zh-CN" sz="2800" dirty="0"/>
          </a:p>
          <a:p>
            <a:pPr marL="914400" lvl="1" indent="-457200">
              <a:buFont typeface="Arial" panose="020B0604020202020204" pitchFamily="34" charset="0"/>
              <a:buChar char="•"/>
            </a:pPr>
            <a:r>
              <a:rPr lang="en-US" altLang="zh-CN" sz="2800" dirty="0" smtClean="0">
                <a:latin typeface="楷体_GB2312" pitchFamily="49" charset="-122"/>
                <a:ea typeface="楷体_GB2312" pitchFamily="49" charset="-122"/>
              </a:rPr>
              <a:t>For example, we can us SC, FCC, BCC….</a:t>
            </a:r>
            <a:endParaRPr lang="en-US" altLang="zh-CN" sz="2800" dirty="0">
              <a:latin typeface="楷体_GB2312" pitchFamily="49" charset="-122"/>
              <a:ea typeface="楷体_GB2312" pitchFamily="49" charset="-122"/>
            </a:endParaRPr>
          </a:p>
          <a:p>
            <a:endParaRPr lang="en-US" altLang="zh-CN" sz="2800" dirty="0">
              <a:latin typeface="楷体_GB2312" pitchFamily="49" charset="-122"/>
              <a:ea typeface="楷体_GB2312" pitchFamily="49" charset="-122"/>
            </a:endParaRPr>
          </a:p>
          <a:p>
            <a:pPr marL="457200" indent="-457200">
              <a:buFont typeface="Arial" panose="020B0604020202020204" pitchFamily="34" charset="0"/>
              <a:buChar char="•"/>
            </a:pPr>
            <a:r>
              <a:rPr lang="en-US" altLang="zh-CN" sz="2800" dirty="0" smtClean="0">
                <a:latin typeface="楷体_GB2312" pitchFamily="49" charset="-122"/>
                <a:ea typeface="楷体_GB2312" pitchFamily="49" charset="-122"/>
              </a:rPr>
              <a:t>The simulation cell can be cubic like or other shape. To apply PBC, we need to make sure that the simulation cell can fully occupy the whole space without overlapping. </a:t>
            </a:r>
          </a:p>
          <a:p>
            <a:endParaRPr lang="zh-CN" altLang="en-US" sz="2800" dirty="0">
              <a:latin typeface="楷体_GB2312" pitchFamily="49" charset="-122"/>
              <a:ea typeface="楷体_GB2312" pitchFamily="49" charset="-122"/>
            </a:endParaRPr>
          </a:p>
        </p:txBody>
      </p:sp>
    </p:spTree>
    <p:extLst>
      <p:ext uri="{BB962C8B-B14F-4D97-AF65-F5344CB8AC3E}">
        <p14:creationId xmlns:p14="http://schemas.microsoft.com/office/powerpoint/2010/main" val="543686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mag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6" name="Rectangle 2"/>
          <p:cNvSpPr>
            <a:spLocks noChangeArrowheads="1"/>
          </p:cNvSpPr>
          <p:nvPr/>
        </p:nvSpPr>
        <p:spPr bwMode="auto">
          <a:xfrm>
            <a:off x="396875" y="254000"/>
            <a:ext cx="3879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r>
              <a:rPr lang="en-US" altLang="zh-CN" sz="2800" dirty="0" smtClean="0"/>
              <a:t>Details of the simulation</a:t>
            </a:r>
            <a:endParaRPr lang="zh-CN" altLang="en-US" sz="2800" dirty="0"/>
          </a:p>
        </p:txBody>
      </p:sp>
      <p:sp>
        <p:nvSpPr>
          <p:cNvPr id="77827" name="Text Box 3"/>
          <p:cNvSpPr txBox="1">
            <a:spLocks noChangeArrowheads="1"/>
          </p:cNvSpPr>
          <p:nvPr/>
        </p:nvSpPr>
        <p:spPr bwMode="auto">
          <a:xfrm>
            <a:off x="1547813" y="1412875"/>
            <a:ext cx="4869346"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 typeface="Arial" panose="020B0604020202020204" pitchFamily="34" charset="0"/>
              <a:buChar char="•"/>
            </a:pPr>
            <a:r>
              <a:rPr lang="en-US" altLang="zh-CN" dirty="0" smtClean="0"/>
              <a:t>Some typical numbers:</a:t>
            </a:r>
            <a:endParaRPr lang="en-US" altLang="zh-CN" dirty="0"/>
          </a:p>
          <a:p>
            <a:endParaRPr lang="en-US" altLang="zh-CN" dirty="0"/>
          </a:p>
          <a:p>
            <a:pPr marL="285750" indent="-285750">
              <a:buFont typeface="Arial" panose="020B0604020202020204" pitchFamily="34" charset="0"/>
              <a:buChar char="•"/>
            </a:pPr>
            <a:r>
              <a:rPr lang="en-US" altLang="zh-CN" dirty="0" smtClean="0"/>
              <a:t>To equilibrium:   5</a:t>
            </a:r>
            <a:r>
              <a:rPr lang="en-US" altLang="zh-CN" dirty="0" smtClean="0">
                <a:latin typeface="cmsy10" pitchFamily="34" charset="0"/>
              </a:rPr>
              <a:t>x</a:t>
            </a:r>
            <a:r>
              <a:rPr lang="en-US" altLang="zh-CN" dirty="0" smtClean="0"/>
              <a:t>10</a:t>
            </a:r>
            <a:r>
              <a:rPr lang="en-US" altLang="zh-CN" baseline="30000" dirty="0" smtClean="0"/>
              <a:t>3</a:t>
            </a:r>
            <a:r>
              <a:rPr lang="en-US" altLang="zh-CN" dirty="0" smtClean="0"/>
              <a:t>-</a:t>
            </a:r>
            <a:r>
              <a:rPr lang="en-US" altLang="zh-CN" dirty="0"/>
              <a:t>--</a:t>
            </a:r>
            <a:r>
              <a:rPr lang="en-US" altLang="zh-CN" dirty="0" smtClean="0"/>
              <a:t>5</a:t>
            </a:r>
            <a:r>
              <a:rPr lang="en-US" altLang="zh-CN" dirty="0" smtClean="0">
                <a:latin typeface="cmsy10" pitchFamily="34" charset="0"/>
              </a:rPr>
              <a:t>x</a:t>
            </a:r>
            <a:r>
              <a:rPr lang="en-US" altLang="zh-CN" dirty="0" smtClean="0"/>
              <a:t>10</a:t>
            </a:r>
            <a:r>
              <a:rPr lang="en-US" altLang="zh-CN" baseline="30000" dirty="0" smtClean="0"/>
              <a:t>5</a:t>
            </a:r>
            <a:r>
              <a:rPr lang="en-US" altLang="zh-CN" dirty="0" smtClean="0"/>
              <a:t> </a:t>
            </a:r>
            <a:r>
              <a:rPr lang="en-US" altLang="zh-CN" dirty="0"/>
              <a:t>MCS.</a:t>
            </a:r>
          </a:p>
          <a:p>
            <a:endParaRPr lang="en-US" altLang="zh-CN" dirty="0"/>
          </a:p>
          <a:p>
            <a:pPr marL="285750" indent="-285750">
              <a:buFont typeface="Arial" panose="020B0604020202020204" pitchFamily="34" charset="0"/>
              <a:buChar char="•"/>
            </a:pPr>
            <a:r>
              <a:rPr lang="en-US" altLang="zh-CN" dirty="0" smtClean="0"/>
              <a:t>For average value calculations:  </a:t>
            </a:r>
            <a:r>
              <a:rPr lang="en-US" altLang="zh-CN" dirty="0"/>
              <a:t>10</a:t>
            </a:r>
            <a:r>
              <a:rPr lang="en-US" altLang="zh-CN" baseline="30000" dirty="0"/>
              <a:t>3</a:t>
            </a:r>
            <a:r>
              <a:rPr lang="en-US" altLang="zh-CN" dirty="0"/>
              <a:t> ---10</a:t>
            </a:r>
            <a:r>
              <a:rPr lang="en-US" altLang="zh-CN" baseline="30000" dirty="0"/>
              <a:t>8</a:t>
            </a:r>
            <a:r>
              <a:rPr lang="en-US" altLang="zh-CN" dirty="0"/>
              <a:t> MCS.</a:t>
            </a:r>
          </a:p>
          <a:p>
            <a:endParaRPr lang="en-US" altLang="zh-CN" dirty="0"/>
          </a:p>
          <a:p>
            <a:pPr marL="285750" indent="-285750">
              <a:buFont typeface="Arial" panose="020B0604020202020204" pitchFamily="34" charset="0"/>
              <a:buChar char="•"/>
            </a:pPr>
            <a:r>
              <a:rPr lang="en-US" altLang="zh-CN" dirty="0" err="1" smtClean="0"/>
              <a:t>Ising</a:t>
            </a:r>
            <a:r>
              <a:rPr lang="zh-CN" altLang="en-US" dirty="0" smtClean="0"/>
              <a:t> </a:t>
            </a:r>
            <a:r>
              <a:rPr lang="en-US" altLang="zh-CN" dirty="0" smtClean="0"/>
              <a:t>lattice: L</a:t>
            </a:r>
            <a:r>
              <a:rPr lang="en-US" altLang="zh-CN" dirty="0" smtClean="0">
                <a:latin typeface="cmsy10" pitchFamily="34" charset="0"/>
              </a:rPr>
              <a:t>x</a:t>
            </a:r>
            <a:r>
              <a:rPr lang="en-US" altLang="zh-CN" dirty="0" smtClean="0"/>
              <a:t> </a:t>
            </a:r>
            <a:r>
              <a:rPr lang="en-US" altLang="zh-CN" dirty="0" err="1" smtClean="0"/>
              <a:t>L</a:t>
            </a:r>
            <a:r>
              <a:rPr lang="en-US" altLang="zh-CN" dirty="0" err="1" smtClean="0">
                <a:latin typeface="cmsy10" pitchFamily="34" charset="0"/>
              </a:rPr>
              <a:t>x</a:t>
            </a:r>
            <a:r>
              <a:rPr lang="en-US" altLang="zh-CN" dirty="0" smtClean="0"/>
              <a:t> </a:t>
            </a:r>
            <a:r>
              <a:rPr lang="en-US" altLang="zh-CN" dirty="0"/>
              <a:t>L, L=10—500.</a:t>
            </a:r>
          </a:p>
          <a:p>
            <a:endParaRPr lang="en-US" altLang="zh-CN" dirty="0"/>
          </a:p>
          <a:p>
            <a:pPr marL="285750" indent="-285750">
              <a:buFont typeface="Arial" panose="020B0604020202020204" pitchFamily="34" charset="0"/>
              <a:buChar char="•"/>
            </a:pPr>
            <a:r>
              <a:rPr lang="en-US" altLang="zh-CN" dirty="0" smtClean="0"/>
              <a:t>No of particles: </a:t>
            </a:r>
            <a:r>
              <a:rPr lang="en-US" altLang="zh-CN" dirty="0"/>
              <a:t>N=10</a:t>
            </a:r>
            <a:r>
              <a:rPr lang="en-US" altLang="zh-CN" baseline="30000" dirty="0"/>
              <a:t>2</a:t>
            </a:r>
            <a:r>
              <a:rPr lang="en-US" altLang="zh-CN" dirty="0"/>
              <a:t>---10</a:t>
            </a:r>
            <a:r>
              <a:rPr lang="en-US" altLang="zh-CN" baseline="30000" dirty="0"/>
              <a:t>8</a:t>
            </a:r>
            <a:r>
              <a:rPr lang="en-US" altLang="zh-CN" dirty="0"/>
              <a:t>.</a:t>
            </a:r>
          </a:p>
          <a:p>
            <a:endParaRPr lang="en-US" altLang="zh-CN" baseline="30000" dirty="0"/>
          </a:p>
        </p:txBody>
      </p:sp>
    </p:spTree>
    <p:extLst>
      <p:ext uri="{BB962C8B-B14F-4D97-AF65-F5344CB8AC3E}">
        <p14:creationId xmlns:p14="http://schemas.microsoft.com/office/powerpoint/2010/main" val="3578825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mag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4" name="Rectangle 2"/>
          <p:cNvSpPr>
            <a:spLocks noChangeArrowheads="1"/>
          </p:cNvSpPr>
          <p:nvPr/>
        </p:nvSpPr>
        <p:spPr bwMode="auto">
          <a:xfrm>
            <a:off x="396875" y="254000"/>
            <a:ext cx="3879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r>
              <a:rPr lang="en-US" altLang="zh-CN" sz="2800" dirty="0" smtClean="0"/>
              <a:t>Details of the simulation</a:t>
            </a:r>
            <a:endParaRPr lang="zh-CN" altLang="en-US" sz="2800" dirty="0"/>
          </a:p>
        </p:txBody>
      </p:sp>
      <p:sp>
        <p:nvSpPr>
          <p:cNvPr id="28675" name="Rectangle 3"/>
          <p:cNvSpPr>
            <a:spLocks noChangeArrowheads="1"/>
          </p:cNvSpPr>
          <p:nvPr/>
        </p:nvSpPr>
        <p:spPr bwMode="auto">
          <a:xfrm>
            <a:off x="611188" y="981075"/>
            <a:ext cx="7416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buFont typeface="Arial" panose="020B0604020202020204" pitchFamily="34" charset="0"/>
              <a:buChar char="•"/>
            </a:pPr>
            <a:r>
              <a:rPr lang="en-US" altLang="zh-CN" dirty="0" smtClean="0"/>
              <a:t>Initial configuration</a:t>
            </a:r>
            <a:endParaRPr lang="en-US" altLang="zh-CN" dirty="0"/>
          </a:p>
          <a:p>
            <a:pPr marL="285750" indent="-285750">
              <a:buFont typeface="Arial" panose="020B0604020202020204" pitchFamily="34" charset="0"/>
              <a:buChar char="•"/>
            </a:pPr>
            <a:r>
              <a:rPr lang="en-US" altLang="zh-CN" b="1" dirty="0" smtClean="0">
                <a:solidFill>
                  <a:schemeClr val="hlink"/>
                </a:solidFill>
                <a:latin typeface="楷体_GB2312" pitchFamily="49" charset="-122"/>
                <a:ea typeface="楷体_GB2312" pitchFamily="49" charset="-122"/>
              </a:rPr>
              <a:t>Under the critical temperature:</a:t>
            </a:r>
            <a:endParaRPr lang="en-US" altLang="zh-CN" dirty="0">
              <a:solidFill>
                <a:schemeClr val="hlink"/>
              </a:solidFill>
              <a:latin typeface="楷体_GB2312" pitchFamily="49" charset="-122"/>
              <a:ea typeface="楷体_GB2312" pitchFamily="49" charset="-122"/>
            </a:endParaRP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The equilibrium configuration is ordered. If we start from random configurations, there could be ordered grains with grain boundaries. Under PBC, it is difficult to eliminate the grain boundaries.</a:t>
            </a:r>
            <a:endParaRPr lang="en-US" altLang="zh-CN" sz="2000" dirty="0">
              <a:latin typeface="楷体_GB2312" pitchFamily="49" charset="-122"/>
              <a:ea typeface="楷体_GB2312" pitchFamily="49" charset="-122"/>
            </a:endParaRPr>
          </a:p>
          <a:p>
            <a:pPr marL="285750" indent="-285750">
              <a:buFont typeface="Arial" panose="020B0604020202020204" pitchFamily="34" charset="0"/>
              <a:buChar char="•"/>
            </a:pPr>
            <a:r>
              <a:rPr lang="en-US" altLang="zh-CN" b="1" dirty="0" smtClean="0">
                <a:solidFill>
                  <a:schemeClr val="hlink"/>
                </a:solidFill>
                <a:latin typeface="楷体_GB2312" pitchFamily="49" charset="-122"/>
                <a:ea typeface="楷体_GB2312" pitchFamily="49" charset="-122"/>
              </a:rPr>
              <a:t>If we want to study the grain boundaries, then we have to start from random configurations.</a:t>
            </a:r>
            <a:endParaRPr lang="zh-CN" altLang="en-US" dirty="0">
              <a:solidFill>
                <a:schemeClr val="hlink"/>
              </a:solidFill>
              <a:latin typeface="楷体_GB2312" pitchFamily="49" charset="-122"/>
              <a:ea typeface="楷体_GB2312" pitchFamily="49" charset="-122"/>
            </a:endParaRPr>
          </a:p>
          <a:p>
            <a:endParaRPr lang="zh-CN" altLang="en-US" sz="2000" b="1" dirty="0">
              <a:latin typeface="楷体_GB2312" pitchFamily="49" charset="-122"/>
              <a:ea typeface="楷体_GB2312" pitchFamily="49" charset="-122"/>
            </a:endParaRPr>
          </a:p>
          <a:p>
            <a:pPr marL="285750" indent="-285750">
              <a:buFont typeface="Arial" panose="020B0604020202020204" pitchFamily="34" charset="0"/>
              <a:buChar char="•"/>
            </a:pPr>
            <a:r>
              <a:rPr lang="en-US" altLang="zh-CN" b="1" dirty="0" smtClean="0">
                <a:solidFill>
                  <a:srgbClr val="FF3300"/>
                </a:solidFill>
                <a:latin typeface="楷体_GB2312" pitchFamily="49" charset="-122"/>
                <a:ea typeface="楷体_GB2312" pitchFamily="49" charset="-122"/>
              </a:rPr>
              <a:t>Above the critical temperature, either way will be fine. </a:t>
            </a:r>
            <a:endParaRPr lang="en-US" altLang="zh-CN" sz="2000" dirty="0">
              <a:latin typeface="楷体_GB2312" pitchFamily="49" charset="-122"/>
              <a:ea typeface="楷体_GB2312" pitchFamily="49" charset="-122"/>
            </a:endParaRPr>
          </a:p>
        </p:txBody>
      </p:sp>
    </p:spTree>
    <p:extLst>
      <p:ext uri="{BB962C8B-B14F-4D97-AF65-F5344CB8AC3E}">
        <p14:creationId xmlns:p14="http://schemas.microsoft.com/office/powerpoint/2010/main" val="2585276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mag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6" name="Rectangle 2"/>
          <p:cNvSpPr>
            <a:spLocks noChangeArrowheads="1"/>
          </p:cNvSpPr>
          <p:nvPr/>
        </p:nvSpPr>
        <p:spPr bwMode="auto">
          <a:xfrm>
            <a:off x="396875" y="254000"/>
            <a:ext cx="3879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ea typeface="宋体" pitchFamily="2" charset="-122"/>
              </a:defRPr>
            </a:lvl1pPr>
            <a:lvl2pPr algn="ctr">
              <a:defRPr sz="4400">
                <a:solidFill>
                  <a:schemeClr val="tx2"/>
                </a:solidFill>
                <a:latin typeface="Arial" charset="0"/>
                <a:ea typeface="宋体" pitchFamily="2" charset="-122"/>
              </a:defRPr>
            </a:lvl2pPr>
            <a:lvl3pPr algn="ctr">
              <a:defRPr sz="4400">
                <a:solidFill>
                  <a:schemeClr val="tx2"/>
                </a:solidFill>
                <a:latin typeface="Arial" charset="0"/>
                <a:ea typeface="宋体" pitchFamily="2" charset="-122"/>
              </a:defRPr>
            </a:lvl3pPr>
            <a:lvl4pPr algn="ctr">
              <a:defRPr sz="4400">
                <a:solidFill>
                  <a:schemeClr val="tx2"/>
                </a:solidFill>
                <a:latin typeface="Arial" charset="0"/>
                <a:ea typeface="宋体" pitchFamily="2" charset="-122"/>
              </a:defRPr>
            </a:lvl4pPr>
            <a:lvl5pPr algn="ctr">
              <a:defRPr sz="4400">
                <a:solidFill>
                  <a:schemeClr val="tx2"/>
                </a:solidFill>
                <a:latin typeface="Arial" charset="0"/>
                <a:ea typeface="宋体" pitchFamily="2" charset="-122"/>
              </a:defRPr>
            </a:lvl5pPr>
            <a:lvl6pPr marL="457200" algn="ctr" fontAlgn="base">
              <a:spcBef>
                <a:spcPct val="0"/>
              </a:spcBef>
              <a:spcAft>
                <a:spcPct val="0"/>
              </a:spcAft>
              <a:defRPr sz="4400">
                <a:solidFill>
                  <a:schemeClr val="tx2"/>
                </a:solidFill>
                <a:latin typeface="Arial" charset="0"/>
                <a:ea typeface="宋体" pitchFamily="2" charset="-122"/>
              </a:defRPr>
            </a:lvl6pPr>
            <a:lvl7pPr marL="914400" algn="ctr" fontAlgn="base">
              <a:spcBef>
                <a:spcPct val="0"/>
              </a:spcBef>
              <a:spcAft>
                <a:spcPct val="0"/>
              </a:spcAft>
              <a:defRPr sz="4400">
                <a:solidFill>
                  <a:schemeClr val="tx2"/>
                </a:solidFill>
                <a:latin typeface="Arial" charset="0"/>
                <a:ea typeface="宋体" pitchFamily="2" charset="-122"/>
              </a:defRPr>
            </a:lvl7pPr>
            <a:lvl8pPr marL="1371600" algn="ctr" fontAlgn="base">
              <a:spcBef>
                <a:spcPct val="0"/>
              </a:spcBef>
              <a:spcAft>
                <a:spcPct val="0"/>
              </a:spcAft>
              <a:defRPr sz="4400">
                <a:solidFill>
                  <a:schemeClr val="tx2"/>
                </a:solidFill>
                <a:latin typeface="Arial" charset="0"/>
                <a:ea typeface="宋体" pitchFamily="2" charset="-122"/>
              </a:defRPr>
            </a:lvl8pPr>
            <a:lvl9pPr marL="1828800" algn="ctr" fontAlgn="base">
              <a:spcBef>
                <a:spcPct val="0"/>
              </a:spcBef>
              <a:spcAft>
                <a:spcPct val="0"/>
              </a:spcAft>
              <a:defRPr sz="4400">
                <a:solidFill>
                  <a:schemeClr val="tx2"/>
                </a:solidFill>
                <a:latin typeface="Arial" charset="0"/>
                <a:ea typeface="宋体" pitchFamily="2" charset="-122"/>
              </a:defRPr>
            </a:lvl9pPr>
          </a:lstStyle>
          <a:p>
            <a:r>
              <a:rPr lang="en-US" altLang="zh-CN" sz="2800" dirty="0" smtClean="0"/>
              <a:t>Details of the simulation</a:t>
            </a:r>
            <a:endParaRPr lang="zh-CN" altLang="en-US" sz="2800" dirty="0"/>
          </a:p>
        </p:txBody>
      </p:sp>
      <p:sp>
        <p:nvSpPr>
          <p:cNvPr id="31747" name="Rectangle 3"/>
          <p:cNvSpPr>
            <a:spLocks noChangeArrowheads="1"/>
          </p:cNvSpPr>
          <p:nvPr/>
        </p:nvSpPr>
        <p:spPr bwMode="auto">
          <a:xfrm>
            <a:off x="395288" y="908050"/>
            <a:ext cx="820737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buFont typeface="Arial" panose="020B0604020202020204" pitchFamily="34" charset="0"/>
              <a:buChar char="•"/>
            </a:pPr>
            <a:r>
              <a:rPr lang="en-US" altLang="zh-CN" dirty="0" smtClean="0"/>
              <a:t>How to build the Markov chain.</a:t>
            </a:r>
          </a:p>
          <a:p>
            <a:endParaRPr lang="en-US" altLang="zh-CN" dirty="0"/>
          </a:p>
          <a:p>
            <a:pPr marL="285750" indent="-285750">
              <a:buFont typeface="Arial" panose="020B0604020202020204" pitchFamily="34" charset="0"/>
              <a:buChar char="•"/>
            </a:pPr>
            <a:r>
              <a:rPr lang="en-US" altLang="zh-CN" dirty="0" smtClean="0"/>
              <a:t>Generally speaking, each state and its previous state in the Markov chain should be similar. If the difference is large, the energy difference can also be huge. The transition probability can be too small. The calculation will stick to some small subspace in the phase space. </a:t>
            </a:r>
            <a:endParaRPr lang="en-US" altLang="zh-CN" dirty="0"/>
          </a:p>
          <a:p>
            <a:endParaRPr lang="en-US" altLang="zh-CN" sz="2000" dirty="0">
              <a:latin typeface="楷体_GB2312" pitchFamily="49" charset="-122"/>
              <a:ea typeface="楷体_GB2312" pitchFamily="49" charset="-122"/>
            </a:endParaRPr>
          </a:p>
          <a:p>
            <a:pPr marL="342900" indent="-342900">
              <a:buFont typeface="Arial" panose="020B0604020202020204" pitchFamily="34" charset="0"/>
              <a:buChar char="•"/>
            </a:pPr>
            <a:r>
              <a:rPr lang="en-US" altLang="zh-CN" sz="2000" dirty="0" smtClean="0">
                <a:latin typeface="楷体_GB2312" pitchFamily="49" charset="-122"/>
                <a:ea typeface="楷体_GB2312" pitchFamily="49" charset="-122"/>
              </a:rPr>
              <a:t>Two options: change one spin at a time. Or change the spin of a pair that has opposite spins at the same time to preserve the total spin. </a:t>
            </a:r>
            <a:endParaRPr lang="en-US" altLang="zh-CN" sz="2000" dirty="0">
              <a:latin typeface="楷体_GB2312" pitchFamily="49" charset="-122"/>
              <a:ea typeface="楷体_GB2312" pitchFamily="49" charset="-122"/>
            </a:endParaRPr>
          </a:p>
          <a:p>
            <a:endParaRPr lang="en-US" altLang="zh-CN" sz="2000" dirty="0">
              <a:latin typeface="楷体_GB2312" pitchFamily="49" charset="-122"/>
              <a:ea typeface="楷体_GB2312" pitchFamily="49" charset="-122"/>
            </a:endParaRPr>
          </a:p>
          <a:p>
            <a:endParaRPr lang="en-US" altLang="zh-CN" sz="2000" dirty="0">
              <a:latin typeface="楷体_GB2312" pitchFamily="49" charset="-122"/>
              <a:ea typeface="楷体_GB2312" pitchFamily="49" charset="-122"/>
            </a:endParaRP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797300"/>
            <a:ext cx="4176712"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3892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H=-J \sum_{nn}s_i s_j -h\sum_i s_i&#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29.875"/>
  <p:tag name="PICTUREFILESIZE" val="2046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frac{1}{N}\sum_i s_i&#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11.875"/>
  <p:tag name="PICTUREFILESIZE" val="12782"/>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color}&#10;\begin{document}&#10;\[&#10;\begin{split}&#10;G(t)=\frac{\langle A(t)A(0) \rangle -\langle A \rangle^2 }&#10;{\langle A^2 \rangle -\langle A \rangle^2 }&#10;\end{split}&#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50.75"/>
  <p:tag name="PICTUREFILESIZE" val="29102"/>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color}&#10;\begin{document}&#10;\[&#10;\begin{split}&#10;E_0=-Js_0(s_1+s_2+s_3+s_4)&#10;\end{split}&#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92.75"/>
  <p:tag name="PICTUREFILESIZE" val="13634"/>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color}&#10;\begin{document}&#10;\[&#10;\begin{split}&#10;\delta E_0=2 Js_0(s_1+s_2+s_3+s_4)&#10;\end{split}&#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98.75"/>
  <p:tag name="PICTUREFILESIZE" val="13634"/>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color}&#10;\begin{document}&#10;\[&#10;\begin{split}&#10;\delta E_0 = 8J,\quad 4J, \quad 0, -4J, \quad -8J&#10;\end{split}&#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19.875"/>
  <p:tag name="PICTUREFILESIZE" val="14006"/>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H= -J_1 \sum_{&lt;ij&gt;} S_iS_j - J_2 \sum_{&lt;&lt;ij&gt;&gt;}S_iS_j&#10;\]&#10;\end{document}&#10;"/>
  <p:tag name="EXTERNALNAME" val="txp_fig"/>
  <p:tag name="BLEND" val="False"/>
  <p:tag name="TRANSPARENT" val="False"/>
  <p:tag name="KEEPFILES" val="False"/>
  <p:tag name="DEBUGPAUSE" val="False"/>
  <p:tag name="RESOLUTION" val="1200"/>
  <p:tag name="TIMEOUT" val="(none)"/>
  <p:tag name="BOXWIDTH" val="348"/>
  <p:tag name="BOXHEIGHT" val="370"/>
  <p:tag name="BOXFONT" val="10"/>
  <p:tag name="BOXWRAP" val="False"/>
  <p:tag name="WORKAROUNDTRANSPARENCYBUG" val="False"/>
  <p:tag name="ALLOWFONTSUBSTITUTION" val="False"/>
  <p:tag name="BITMAPFORMAT" val="pngmono"/>
  <p:tag name="ORIGWIDTH" val="341"/>
  <p:tag name="PICTUREFILESIZE" val="20379"/>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H= - \sum_{&lt;ij&gt;}J_{ij} S_iS_j &#10;\]&#10;\end{document}&#10;"/>
  <p:tag name="EXTERNALNAME" val="txp_fig"/>
  <p:tag name="BLEND" val="False"/>
  <p:tag name="TRANSPARENT" val="False"/>
  <p:tag name="KEEPFILES" val="False"/>
  <p:tag name="DEBUGPAUSE" val="False"/>
  <p:tag name="RESOLUTION" val="1200"/>
  <p:tag name="TIMEOUT" val="(none)"/>
  <p:tag name="BOXWIDTH" val="348"/>
  <p:tag name="BOXHEIGHT" val="370"/>
  <p:tag name="BOXFONT" val="10"/>
  <p:tag name="BOXWRAP" val="False"/>
  <p:tag name="WORKAROUNDTRANSPARENCYBUG" val="False"/>
  <p:tag name="ALLOWFONTSUBSTITUTION" val="False"/>
  <p:tag name="BITMAPFORMAT" val="pngmono"/>
  <p:tag name="ORIGWIDTH" val="179"/>
  <p:tag name="PICTUREFILESIZE" val="1129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19091</TotalTime>
  <Words>1831</Words>
  <Application>Microsoft Office PowerPoint</Application>
  <PresentationFormat>On-screen Show (4:3)</PresentationFormat>
  <Paragraphs>226</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cmsy10</vt:lpstr>
      <vt:lpstr>楷体_GB2312</vt:lpstr>
      <vt:lpstr>宋体</vt:lpstr>
      <vt:lpstr>Arial</vt:lpstr>
      <vt:lpstr>Calibri</vt:lpstr>
      <vt:lpstr>Cambria Math</vt:lpstr>
      <vt:lpstr>Symbol</vt:lpstr>
      <vt:lpstr>Office 主题​​</vt:lpstr>
      <vt:lpstr>Computational Physics (Lecture 11)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Transition</vt:lpstr>
      <vt:lpstr>Frist order</vt:lpstr>
      <vt:lpstr>PowerPoint Presentation</vt:lpstr>
      <vt:lpstr>Second order phase transition</vt:lpstr>
      <vt:lpstr>PowerPoint Presentation</vt:lpstr>
      <vt:lpstr>The growth of correlations from high temperatures to the critical region. </vt:lpstr>
      <vt:lpstr>Finite Size Scaling</vt:lpstr>
      <vt:lpstr>PowerPoint Presentation</vt:lpstr>
      <vt:lpstr>PowerPoint Presentation</vt:lpstr>
      <vt:lpstr>PowerPoint Presentation</vt:lpstr>
      <vt:lpstr>PowerPoint Presentation</vt:lpstr>
      <vt:lpstr>Critical Slowing down</vt:lpstr>
      <vt:lpstr>PowerPoint Presentation</vt:lpstr>
      <vt:lpstr>Summary of the algorithm</vt:lpstr>
      <vt:lpstr>PowerPoint Presentation</vt:lpstr>
      <vt:lpstr>Wolff Algorithm</vt:lpstr>
      <vt:lpstr>PowerPoint Presentation</vt:lpstr>
      <vt:lpstr>PowerPoint Presentation</vt:lpstr>
      <vt:lpstr>Variation quantum Monte Carlo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jyzhu</cp:lastModifiedBy>
  <cp:revision>309</cp:revision>
  <dcterms:created xsi:type="dcterms:W3CDTF">2014-01-05T10:31:17Z</dcterms:created>
  <dcterms:modified xsi:type="dcterms:W3CDTF">2020-10-15T08:12:26Z</dcterms:modified>
</cp:coreProperties>
</file>